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1" r:id="rId6"/>
    <p:sldId id="308" r:id="rId7"/>
    <p:sldId id="306" r:id="rId8"/>
    <p:sldId id="262" r:id="rId9"/>
    <p:sldId id="293" r:id="rId10"/>
    <p:sldId id="322" r:id="rId11"/>
    <p:sldId id="330" r:id="rId12"/>
    <p:sldId id="323" r:id="rId13"/>
    <p:sldId id="314" r:id="rId14"/>
    <p:sldId id="325" r:id="rId15"/>
    <p:sldId id="268" r:id="rId16"/>
    <p:sldId id="315" r:id="rId17"/>
    <p:sldId id="269" r:id="rId18"/>
    <p:sldId id="316" r:id="rId19"/>
    <p:sldId id="274" r:id="rId20"/>
    <p:sldId id="317" r:id="rId21"/>
    <p:sldId id="318" r:id="rId22"/>
    <p:sldId id="309" r:id="rId23"/>
    <p:sldId id="276" r:id="rId24"/>
    <p:sldId id="320" r:id="rId25"/>
    <p:sldId id="280" r:id="rId26"/>
    <p:sldId id="310" r:id="rId27"/>
    <p:sldId id="319" r:id="rId28"/>
    <p:sldId id="311" r:id="rId29"/>
    <p:sldId id="282" r:id="rId30"/>
    <p:sldId id="327" r:id="rId31"/>
    <p:sldId id="328" r:id="rId32"/>
    <p:sldId id="305" r:id="rId33"/>
    <p:sldId id="275" r:id="rId34"/>
    <p:sldId id="299" r:id="rId35"/>
    <p:sldId id="331" r:id="rId36"/>
    <p:sldId id="312" r:id="rId37"/>
    <p:sldId id="287" r:id="rId38"/>
    <p:sldId id="288" r:id="rId39"/>
    <p:sldId id="332" r:id="rId40"/>
    <p:sldId id="333" r:id="rId41"/>
    <p:sldId id="289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663BE-A121-4B38-86FA-D0D79638FFDA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400C-E088-40AC-8572-7C633B0C7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11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400C-E088-40AC-8572-7C633B0C72D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93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400C-E088-40AC-8572-7C633B0C72D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33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400C-E088-40AC-8572-7C633B0C72D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22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400C-E088-40AC-8572-7C633B0C72D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85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21A0741-D834-4517-8E67-0332D57E0C4C}" type="datetimeFigureOut">
              <a:rPr lang="pl-PL" smtClean="0"/>
              <a:t>12.04.2023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hyperlink" Target="http://www.mgdk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dk.pl/" TargetMode="External"/><Relationship Id="rId2" Type="http://schemas.openxmlformats.org/officeDocument/2006/relationships/hyperlink" Target="https://www.facebook.com/mgdk.glogow.mlp/?locale=pl_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hyperlink" Target="https://www.facebook.com/mgdk.glogow.mlp/" TargetMode="External"/><Relationship Id="rId4" Type="http://schemas.openxmlformats.org/officeDocument/2006/relationships/image" Target="../media/image1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dk.pl/" TargetMode="External"/><Relationship Id="rId2" Type="http://schemas.openxmlformats.org/officeDocument/2006/relationships/hyperlink" Target="https://www.youtube.com/@mgdkglogowml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png"/><Relationship Id="rId4" Type="http://schemas.openxmlformats.org/officeDocument/2006/relationships/image" Target="../media/image1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3768" y="1490583"/>
            <a:ext cx="4320480" cy="554144"/>
          </a:xfrm>
        </p:spPr>
        <p:txBody>
          <a:bodyPr>
            <a:noAutofit/>
          </a:bodyPr>
          <a:lstStyle/>
          <a:p>
            <a:r>
              <a:rPr lang="pl-PL" sz="1800" dirty="0" smtClean="0"/>
              <a:t>DZIAŁALNOŚĆ: </a:t>
            </a:r>
          </a:p>
          <a:p>
            <a:r>
              <a:rPr lang="pl-PL" sz="1800" dirty="0" smtClean="0"/>
              <a:t>2022-2023</a:t>
            </a: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1406" y="188353"/>
            <a:ext cx="8141188" cy="1155918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Miejsko Gminny Dom Kultury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im. Franciszka Kotuli w Głogowie Małopolskim</a:t>
            </a:r>
            <a:endParaRPr lang="pl-PL" sz="2700" dirty="0"/>
          </a:p>
        </p:txBody>
      </p:sp>
      <p:pic>
        <p:nvPicPr>
          <p:cNvPr id="10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543" y="2140553"/>
            <a:ext cx="1058958" cy="10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237" y="3295337"/>
            <a:ext cx="1935356" cy="324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4" y="2033939"/>
            <a:ext cx="3273834" cy="218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856" y="4422305"/>
            <a:ext cx="3168352" cy="211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4" y="4352742"/>
            <a:ext cx="3273834" cy="2183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894" y="2033939"/>
            <a:ext cx="3157314" cy="2132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28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6483" y="1583357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u="sng" dirty="0" smtClean="0"/>
              <a:t>OSIĄGNIĘCIA AKTYWNEJ GRUPY TWÓRCÓW</a:t>
            </a:r>
          </a:p>
          <a:p>
            <a:endParaRPr lang="pl-PL" sz="1600" b="1" dirty="0" smtClean="0"/>
          </a:p>
          <a:p>
            <a:r>
              <a:rPr lang="pl-PL" sz="1600" b="1" dirty="0" smtClean="0"/>
              <a:t>Konkurs </a:t>
            </a:r>
            <a:r>
              <a:rPr lang="pl-PL" sz="1600" b="1" dirty="0"/>
              <a:t>„Kobieta w Malarstwie i Rzeźbie</a:t>
            </a:r>
            <a:r>
              <a:rPr lang="pl-PL" sz="1600" b="1" dirty="0" smtClean="0"/>
              <a:t>”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W kategorii malarstwa</a:t>
            </a:r>
            <a:br>
              <a:rPr lang="pl-PL" sz="1600" b="1" dirty="0"/>
            </a:br>
            <a:r>
              <a:rPr lang="pl-PL" sz="1400" dirty="0" smtClean="0"/>
              <a:t>I MIEJSCE              </a:t>
            </a:r>
            <a:r>
              <a:rPr lang="pl-PL" sz="1400" dirty="0"/>
              <a:t>Robert Łyczko  za prace pt. „Kobieta w czerwieni”</a:t>
            </a:r>
            <a:br>
              <a:rPr lang="pl-PL" sz="1400" dirty="0"/>
            </a:br>
            <a:r>
              <a:rPr lang="pl-PL" sz="1400" dirty="0"/>
              <a:t>II MIEJSCE            Elżbieta Kus     za prace „Chwile z origami”</a:t>
            </a:r>
            <a:br>
              <a:rPr lang="pl-PL" sz="1400" dirty="0"/>
            </a:br>
            <a:r>
              <a:rPr lang="pl-PL" sz="1400" dirty="0"/>
              <a:t>III MIEJSCE           Maria Witt      za prace  „Słowianki”</a:t>
            </a:r>
            <a:br>
              <a:rPr lang="pl-PL" sz="1400" dirty="0"/>
            </a:br>
            <a:endParaRPr lang="pl-PL" sz="1400" dirty="0"/>
          </a:p>
          <a:p>
            <a:r>
              <a:rPr lang="pl-PL" sz="1600" b="1" dirty="0"/>
              <a:t>WYRÓŻNIENIA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400" dirty="0"/>
              <a:t>1. Tomasz Koba                 za zestaw prac „Balerina I” , „Balerina II”</a:t>
            </a:r>
            <a:br>
              <a:rPr lang="pl-PL" sz="1400" dirty="0"/>
            </a:br>
            <a:r>
              <a:rPr lang="pl-PL" sz="1400" dirty="0"/>
              <a:t>2.Anna </a:t>
            </a:r>
            <a:r>
              <a:rPr lang="pl-PL" sz="1400" dirty="0" err="1"/>
              <a:t>Rząsa</a:t>
            </a:r>
            <a:r>
              <a:rPr lang="pl-PL" sz="1400" dirty="0"/>
              <a:t>                     za prace  „Portret dziewczyny”</a:t>
            </a:r>
            <a:br>
              <a:rPr lang="pl-PL" sz="1400" dirty="0"/>
            </a:br>
            <a:r>
              <a:rPr lang="pl-PL" sz="1400" dirty="0"/>
              <a:t>3. Jadwiga </a:t>
            </a:r>
            <a:r>
              <a:rPr lang="pl-PL" sz="1400" dirty="0" err="1"/>
              <a:t>Lasocińska</a:t>
            </a:r>
            <a:r>
              <a:rPr lang="pl-PL" sz="1400" dirty="0"/>
              <a:t>      za prace „Hinduska”</a:t>
            </a:r>
            <a:br>
              <a:rPr lang="pl-PL" sz="1400" dirty="0"/>
            </a:br>
            <a:endParaRPr lang="pl-PL" sz="1400" dirty="0"/>
          </a:p>
          <a:p>
            <a:r>
              <a:rPr lang="pl-PL" sz="1600" b="1" dirty="0"/>
              <a:t>W kategorii rzeźby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400" dirty="0"/>
              <a:t>IMIEJSCE         Ryszard Jóźwiak              za prace   „ Kobieta z chłopcem”</a:t>
            </a:r>
            <a:br>
              <a:rPr lang="pl-PL" sz="1400" dirty="0"/>
            </a:br>
            <a:r>
              <a:rPr lang="pl-PL" sz="1400" dirty="0"/>
              <a:t>II MIEJSCE       Ryszard Jóźwiak              za prace  „Kobieta z drewnem”</a:t>
            </a:r>
            <a:br>
              <a:rPr lang="pl-PL" sz="1400" dirty="0"/>
            </a:br>
            <a:r>
              <a:rPr lang="pl-PL" sz="1400" dirty="0"/>
              <a:t>III MIEJSCE      Bogdan Jaskuła               za prace   Kobieta z wiadrem”</a:t>
            </a:r>
            <a:br>
              <a:rPr lang="pl-PL" sz="1400" dirty="0"/>
            </a:br>
            <a:endParaRPr lang="pl-PL" sz="1400" dirty="0"/>
          </a:p>
          <a:p>
            <a:r>
              <a:rPr lang="pl-PL" sz="1600" b="1" dirty="0"/>
              <a:t>WYRÓŻNIENIE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400" dirty="0"/>
              <a:t>Bogdan Jaskuła   za pracę  „Akt”</a:t>
            </a:r>
          </a:p>
          <a:p>
            <a:endParaRPr lang="pl-PL" sz="1600" b="1" u="sng" dirty="0"/>
          </a:p>
          <a:p>
            <a:endParaRPr lang="pl-PL" sz="1600" dirty="0"/>
          </a:p>
          <a:p>
            <a:endParaRPr lang="pl-PL" sz="1600" b="1" u="sng" dirty="0" smtClean="0"/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621" y="786306"/>
            <a:ext cx="822757" cy="8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OSIĄGNIĘCIA </a:t>
            </a:r>
            <a:r>
              <a:rPr lang="pl-PL" sz="2800" b="1" dirty="0">
                <a:solidFill>
                  <a:schemeClr val="accent1"/>
                </a:solidFill>
              </a:rPr>
              <a:t>ZESPOŁÓW DZIAŁAJĄCYCH PRZY MGDK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99" y="1972272"/>
            <a:ext cx="271794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997" y="4184308"/>
            <a:ext cx="2721250" cy="1802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26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11500" y="238027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III Wojewódzki Konkurs Rzeźbiarski  „WYDOBYTE Z PRZESTRZENI”</a:t>
            </a:r>
            <a:br>
              <a:rPr lang="pl-PL" b="1" dirty="0"/>
            </a:br>
            <a:r>
              <a:rPr lang="pl-PL" b="1" dirty="0"/>
              <a:t>            24 listopada 2022 r.</a:t>
            </a:r>
          </a:p>
          <a:p>
            <a:r>
              <a:rPr lang="pl-PL" dirty="0"/>
              <a:t/>
            </a:r>
            <a:br>
              <a:rPr lang="pl-PL" dirty="0"/>
            </a:br>
            <a:r>
              <a:rPr lang="pl-PL" u="sng" dirty="0"/>
              <a:t>Nagrody równorzędne:</a:t>
            </a:r>
          </a:p>
          <a:p>
            <a:r>
              <a:rPr lang="pl-PL" dirty="0"/>
              <a:t>1. Ryszard Jóźwiak</a:t>
            </a:r>
            <a:br>
              <a:rPr lang="pl-PL" dirty="0"/>
            </a:br>
            <a:r>
              <a:rPr lang="pl-PL" dirty="0"/>
              <a:t>2. Anna </a:t>
            </a:r>
            <a:r>
              <a:rPr lang="pl-PL" dirty="0" err="1"/>
              <a:t>Rząsa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3. Bogusław </a:t>
            </a:r>
            <a:r>
              <a:rPr lang="pl-PL" dirty="0" smtClean="0"/>
              <a:t>Jaskuła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OSIĄGNIĘCIA ZESPOŁÓW DZIAŁAJĄCYCH PRZY MGDK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8" name="Picture 2" descr="W:\9) loga\NOWE LOGO MGDK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500" y="908720"/>
            <a:ext cx="823000" cy="8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79512" y="19120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/>
              <a:t>OSIĄGNIĘCIA AKTYWNEJ GRUPY </a:t>
            </a:r>
            <a:r>
              <a:rPr lang="pl-PL" b="1" u="sng" dirty="0" smtClean="0"/>
              <a:t>TWÓRCÓW C.D.</a:t>
            </a:r>
            <a:endParaRPr lang="pl-PL" b="1" u="sng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664" y="2379792"/>
            <a:ext cx="2588038" cy="363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010" y="3739539"/>
            <a:ext cx="1810980" cy="227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28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OSIĄGNIĘCIA </a:t>
            </a:r>
            <a:r>
              <a:rPr lang="pl-PL" sz="2800" b="1" dirty="0">
                <a:solidFill>
                  <a:schemeClr val="accent1"/>
                </a:solidFill>
              </a:rPr>
              <a:t>ZESPOŁÓW DZIAŁAJĄCYCH PRZY MGDK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7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555" y="988861"/>
            <a:ext cx="740889" cy="7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04800" y="1628800"/>
            <a:ext cx="8731696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 smtClean="0"/>
          </a:p>
          <a:p>
            <a:pPr marL="0" lvl="0" indent="0">
              <a:buNone/>
            </a:pPr>
            <a:endParaRPr lang="pl-PL" sz="14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379774" y="1844824"/>
            <a:ext cx="83686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/>
              <a:t>Osiągnięcia </a:t>
            </a:r>
            <a:r>
              <a:rPr lang="pl-PL" sz="2000" b="1" u="sng" dirty="0" smtClean="0"/>
              <a:t>Grupy Teatru Niespodziewanego ANTYNUDA:</a:t>
            </a:r>
            <a:endParaRPr lang="pl-PL" sz="2000" b="1" u="sng" dirty="0"/>
          </a:p>
          <a:p>
            <a:endParaRPr lang="pl-PL" sz="300" u="sng" dirty="0"/>
          </a:p>
          <a:p>
            <a:endParaRPr lang="pl-PL" sz="300" u="sng" dirty="0"/>
          </a:p>
          <a:p>
            <a:endParaRPr lang="pl-PL" sz="300" u="sng" dirty="0"/>
          </a:p>
          <a:p>
            <a:endParaRPr lang="pl-PL" sz="3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 miejsce w XXX Wojewódzkim Przeglądzie Teatrów Jasełkowych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710" y="2826875"/>
            <a:ext cx="1853754" cy="277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651" y="4294763"/>
            <a:ext cx="3179117" cy="2122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386324" y="2826875"/>
            <a:ext cx="634591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Osiągnięcia Męskiego Chóru Gloria: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III miejsce w X Przeglądzie Pieśni Maryjnej w Lubaczowie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Kwalifikacja </a:t>
            </a:r>
            <a:r>
              <a:rPr lang="pl-PL" dirty="0"/>
              <a:t>do II etapu VIII Międzynarodowego Festiwalu Kolęd i Pastorałek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dirty="0" smtClean="0"/>
              <a:t>    w </a:t>
            </a:r>
            <a:r>
              <a:rPr lang="pl-PL" dirty="0"/>
              <a:t>Kalwarii Pacławskiej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97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WAŻNIEJSZE  </a:t>
            </a:r>
            <a:r>
              <a:rPr lang="pl-PL" sz="2800" b="1" dirty="0">
                <a:solidFill>
                  <a:schemeClr val="accent1"/>
                </a:solidFill>
              </a:rPr>
              <a:t>IMPREZY I </a:t>
            </a:r>
            <a:r>
              <a:rPr lang="pl-PL" sz="2800" b="1" dirty="0" smtClean="0">
                <a:solidFill>
                  <a:schemeClr val="accent1"/>
                </a:solidFill>
              </a:rPr>
              <a:t>KONCERTY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4800" y="2156917"/>
            <a:ext cx="8503920" cy="400838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700" dirty="0" smtClean="0"/>
              <a:t>Uroczystości Katyńskie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/>
              <a:t>Premiera filmu o Rudolfie </a:t>
            </a:r>
            <a:r>
              <a:rPr lang="pl-PL" sz="1700" dirty="0" err="1" smtClean="0"/>
              <a:t>Menerce</a:t>
            </a:r>
            <a:endParaRPr lang="pl-PL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/>
              <a:t>XIV Wojewódzki Przegląd Taneczny Roztańczona Wiosna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/>
              <a:t>X Wojewódzki Przegląd Piosenki Dziecięcej i Młodzieżowej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/>
              <a:t>Gminny Dzień Matki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/>
              <a:t>Koncert – uroczystości ogłoszenia Matki Bożej Głogowskiej Patronką Miasta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/>
              <a:t>Dwa koncerty Jubileuszowe z okazji 20-lecia </a:t>
            </a:r>
            <a:r>
              <a:rPr lang="pl-PL" sz="1700" dirty="0" err="1" smtClean="0"/>
              <a:t>ZPiT</a:t>
            </a:r>
            <a:r>
              <a:rPr lang="pl-PL" sz="1700" dirty="0" smtClean="0"/>
              <a:t> Hanka </a:t>
            </a:r>
          </a:p>
          <a:p>
            <a:pPr marL="0" indent="0">
              <a:buNone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900" dirty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1016698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37112"/>
            <a:ext cx="3059832" cy="203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629" y="4437112"/>
            <a:ext cx="3055356" cy="203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14" y="1309639"/>
            <a:ext cx="1651190" cy="233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14" y="4176006"/>
            <a:ext cx="1651190" cy="233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5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467" y="-235785"/>
            <a:ext cx="8534400" cy="758952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accent1"/>
                </a:solidFill>
              </a:rPr>
              <a:t>WAŻNIEJSZE  </a:t>
            </a:r>
            <a:r>
              <a:rPr lang="pl-PL" sz="2000" b="1" dirty="0">
                <a:solidFill>
                  <a:schemeClr val="accent1"/>
                </a:solidFill>
              </a:rPr>
              <a:t>IMPREZY I </a:t>
            </a:r>
            <a:r>
              <a:rPr lang="pl-PL" sz="2000" b="1" dirty="0" smtClean="0">
                <a:solidFill>
                  <a:schemeClr val="accent1"/>
                </a:solidFill>
              </a:rPr>
              <a:t>KONCERTY</a:t>
            </a:r>
            <a:endParaRPr lang="pl-PL" sz="20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75124" y="2392203"/>
            <a:ext cx="8503920" cy="400838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pl-PL" sz="1600" dirty="0" smtClean="0"/>
              <a:t>Półkolonia letnia „WAKACJE 2022 w gminie Głogów </a:t>
            </a:r>
            <a:r>
              <a:rPr lang="pl-PL" sz="1600" dirty="0" err="1" smtClean="0"/>
              <a:t>Młp</a:t>
            </a:r>
            <a:r>
              <a:rPr lang="pl-PL" sz="1600" dirty="0" smtClean="0"/>
              <a:t>.” – jeden  turnus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pl-PL" sz="1600" dirty="0" smtClean="0"/>
              <a:t>Ferie Zimowe 2023 </a:t>
            </a:r>
            <a:r>
              <a:rPr lang="pl-PL" sz="1600" dirty="0"/>
              <a:t>w gminie Głogów </a:t>
            </a:r>
            <a:r>
              <a:rPr lang="pl-PL" sz="1600" dirty="0" err="1"/>
              <a:t>Młp</a:t>
            </a:r>
            <a:r>
              <a:rPr lang="pl-PL" sz="1600" dirty="0" smtClean="0"/>
              <a:t>. – dwa turnusy</a:t>
            </a:r>
          </a:p>
          <a:p>
            <a:pPr marL="0" indent="0">
              <a:buNone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900" dirty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64" y="2983620"/>
            <a:ext cx="1961656" cy="354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709" y="529200"/>
            <a:ext cx="2676503" cy="1863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996952"/>
            <a:ext cx="1961656" cy="3539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7477" y="483684"/>
            <a:ext cx="2870987" cy="1902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304" y="1220949"/>
            <a:ext cx="2240080" cy="114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967" y="616687"/>
            <a:ext cx="822234" cy="8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67" y="3076598"/>
            <a:ext cx="3380603" cy="1901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80" y="4615334"/>
            <a:ext cx="3389122" cy="1906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35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021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WAŻNIEJSZE  </a:t>
            </a:r>
            <a:r>
              <a:rPr lang="pl-PL" sz="2800" b="1" dirty="0">
                <a:solidFill>
                  <a:schemeClr val="accent1"/>
                </a:solidFill>
              </a:rPr>
              <a:t>IMPREZY I </a:t>
            </a:r>
            <a:r>
              <a:rPr lang="pl-PL" sz="2800" b="1" dirty="0" smtClean="0">
                <a:solidFill>
                  <a:schemeClr val="accent1"/>
                </a:solidFill>
              </a:rPr>
              <a:t>KONCERTY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7273" y="2984031"/>
            <a:ext cx="8503920" cy="40083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l-PL" sz="17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10"/>
            </a:pPr>
            <a:r>
              <a:rPr lang="pl-PL" sz="1700" dirty="0" smtClean="0"/>
              <a:t>Dni Głogowa Małopolskiego</a:t>
            </a:r>
          </a:p>
          <a:p>
            <a:pPr marL="0" indent="0">
              <a:buNone/>
            </a:pPr>
            <a:endParaRPr lang="pl-PL" sz="1900" dirty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1016698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933056"/>
            <a:ext cx="3493196" cy="233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97" y="1571614"/>
            <a:ext cx="2797426" cy="1867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23" y="4257092"/>
            <a:ext cx="2522273" cy="168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117" y="4032448"/>
            <a:ext cx="1506955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509" y="4032448"/>
            <a:ext cx="1506955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102" y="1572280"/>
            <a:ext cx="2800345" cy="186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232" y="2267628"/>
            <a:ext cx="2213535" cy="147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56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WAŻNIEJSZE  </a:t>
            </a:r>
            <a:r>
              <a:rPr lang="pl-PL" sz="2800" b="1" dirty="0">
                <a:solidFill>
                  <a:schemeClr val="accent1"/>
                </a:solidFill>
              </a:rPr>
              <a:t>IMPREZY I </a:t>
            </a:r>
            <a:r>
              <a:rPr lang="pl-PL" sz="2800" b="1" dirty="0" smtClean="0">
                <a:solidFill>
                  <a:schemeClr val="accent1"/>
                </a:solidFill>
              </a:rPr>
              <a:t>KONCERTY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617204"/>
            <a:ext cx="8503920" cy="400838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pl-PL" sz="1800" dirty="0"/>
              <a:t>Koncert „Taneczne Powitanie lata”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pl-PL" sz="1800" dirty="0" smtClean="0"/>
              <a:t>„</a:t>
            </a:r>
            <a:r>
              <a:rPr lang="pl-PL" sz="1700" dirty="0"/>
              <a:t>Sobótka</a:t>
            </a:r>
            <a:r>
              <a:rPr lang="pl-PL" sz="1700" dirty="0" smtClean="0"/>
              <a:t>” widowisko</a:t>
            </a:r>
            <a:r>
              <a:rPr lang="pl-PL" sz="1700" dirty="0"/>
              <a:t> </a:t>
            </a:r>
            <a:r>
              <a:rPr lang="pl-PL" sz="1700" dirty="0" smtClean="0"/>
              <a:t>+ koncert zespołu Kuranty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pl-PL" sz="1700" dirty="0" smtClean="0"/>
              <a:t>Święto Rodziny + Pikniki Rodzinne w gminie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pl-PL" sz="1700" dirty="0" smtClean="0"/>
              <a:t>Koncert </a:t>
            </a:r>
            <a:r>
              <a:rPr lang="pl-PL" sz="1700" dirty="0" err="1" smtClean="0"/>
              <a:t>ZPiT</a:t>
            </a:r>
            <a:r>
              <a:rPr lang="pl-PL" sz="1700" dirty="0" smtClean="0"/>
              <a:t> Hanka w Sobkowie koło Kielc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pl-PL" sz="1700" dirty="0" smtClean="0"/>
              <a:t>Plenerowe kino letnie</a:t>
            </a: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900" dirty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043" y="908731"/>
            <a:ext cx="846531" cy="8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88" y="3369210"/>
            <a:ext cx="2104252" cy="29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826" y="3357564"/>
            <a:ext cx="2104728" cy="297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308" y="3357563"/>
            <a:ext cx="2104254" cy="29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178" y="3357563"/>
            <a:ext cx="2104254" cy="29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004" y="875584"/>
            <a:ext cx="3493196" cy="233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73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992" y="-138477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/>
                </a:solidFill>
              </a:rPr>
              <a:t>WAŻNIEJSZE  IMPREZY I </a:t>
            </a:r>
            <a:r>
              <a:rPr lang="pl-PL" sz="2800" b="1" dirty="0" smtClean="0">
                <a:solidFill>
                  <a:schemeClr val="accent1"/>
                </a:solidFill>
              </a:rPr>
              <a:t>KONCERTY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727351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0040" y="1556792"/>
            <a:ext cx="6730317" cy="4572000"/>
          </a:xfrm>
        </p:spPr>
        <p:txBody>
          <a:bodyPr/>
          <a:lstStyle/>
          <a:p>
            <a:pPr marL="514350" indent="-514350">
              <a:buFont typeface="+mj-lt"/>
              <a:buAutoNum type="arabicPeriod" startAt="16"/>
            </a:pPr>
            <a:r>
              <a:rPr lang="pl-PL" sz="1600" dirty="0" smtClean="0"/>
              <a:t>Dożynki Gminne w Woli Cichej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sz="1600" dirty="0" smtClean="0"/>
              <a:t>Plenerowe Kino Letnie – Premiera filmu „</a:t>
            </a:r>
            <a:r>
              <a:rPr lang="pl-PL" sz="1600" dirty="0" err="1" smtClean="0"/>
              <a:t>Łola</a:t>
            </a:r>
            <a:r>
              <a:rPr lang="pl-PL" sz="1600" dirty="0" smtClean="0"/>
              <a:t>, kapela, która słucha”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sz="1600" dirty="0" smtClean="0"/>
              <a:t>Głogowski Przegląd Kapel i Śpiewaków Ludowych „Wykopki”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sz="1600" dirty="0" smtClean="0"/>
              <a:t>Wyjazd „</a:t>
            </a:r>
            <a:r>
              <a:rPr lang="pl-PL" sz="1600" dirty="0" err="1" smtClean="0"/>
              <a:t>Antynudy</a:t>
            </a:r>
            <a:r>
              <a:rPr lang="pl-PL" sz="1600" dirty="0" smtClean="0"/>
              <a:t>” na Przegląd „Bo Radość jest w Nas”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sz="1600" dirty="0" smtClean="0"/>
              <a:t>Koncert Jubileuszowy 20-lecia Chóru Gloria</a:t>
            </a:r>
          </a:p>
          <a:p>
            <a:pPr marL="514350" indent="-514350">
              <a:buFont typeface="+mj-lt"/>
              <a:buAutoNum type="arabicPeriod" startAt="16"/>
            </a:pPr>
            <a:endParaRPr lang="pl-PL" sz="1600" dirty="0" smtClean="0"/>
          </a:p>
          <a:p>
            <a:pPr marL="514350" indent="-514350">
              <a:buFont typeface="+mj-lt"/>
              <a:buAutoNum type="arabicPeriod" startAt="16"/>
            </a:pPr>
            <a:endParaRPr lang="pl-PL" sz="1600" dirty="0"/>
          </a:p>
          <a:p>
            <a:pPr marL="514350" indent="-514350">
              <a:buFont typeface="+mj-lt"/>
              <a:buAutoNum type="arabicPeriod" startAt="16"/>
            </a:pP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3604456"/>
            <a:ext cx="1813273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357" y="620475"/>
            <a:ext cx="1813387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005064"/>
            <a:ext cx="1807384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8"/>
          <a:stretch/>
        </p:blipFill>
        <p:spPr>
          <a:xfrm>
            <a:off x="6387015" y="2708920"/>
            <a:ext cx="2357377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832" y="3786177"/>
            <a:ext cx="3570416" cy="2383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48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/>
                </a:solidFill>
              </a:rPr>
              <a:t>WAŻNIEJSZE  IMPREZY I </a:t>
            </a:r>
            <a:r>
              <a:rPr lang="pl-PL" sz="2800" b="1" dirty="0" smtClean="0">
                <a:solidFill>
                  <a:schemeClr val="accent1"/>
                </a:solidFill>
              </a:rPr>
              <a:t>KONCERTY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8022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5280" y="1844824"/>
            <a:ext cx="8503920" cy="4572000"/>
          </a:xfrm>
        </p:spPr>
        <p:txBody>
          <a:bodyPr/>
          <a:lstStyle/>
          <a:p>
            <a:pPr marL="514350" indent="-514350">
              <a:buFont typeface="+mj-lt"/>
              <a:buAutoNum type="arabicPeriod" startAt="21"/>
            </a:pPr>
            <a:r>
              <a:rPr lang="pl-PL" sz="1600" dirty="0"/>
              <a:t>„Art – Przecięcia” Teatru Siemaszkowej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 smtClean="0"/>
              <a:t>Otwarcie wystawy o Aleksandrze </a:t>
            </a:r>
            <a:r>
              <a:rPr lang="pl-PL" sz="1600" dirty="0" err="1" smtClean="0"/>
              <a:t>Ładosiu</a:t>
            </a:r>
            <a:r>
              <a:rPr lang="pl-PL" sz="1600" dirty="0" smtClean="0"/>
              <a:t>: film, prelekcje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 smtClean="0"/>
              <a:t>Spektakl z Teatru Siemaszkowej – „Następna do Raju”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 smtClean="0"/>
              <a:t>Wystawa pająków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 smtClean="0"/>
              <a:t>Koncert Jubileuszowy 30-lecia Kapeli </a:t>
            </a:r>
            <a:r>
              <a:rPr lang="pl-PL" sz="1600" dirty="0" err="1" smtClean="0"/>
              <a:t>Przewrotniacy</a:t>
            </a:r>
            <a:endParaRPr lang="pl-PL" sz="1600" dirty="0" smtClean="0"/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 smtClean="0"/>
              <a:t>Uroczystości 104 Rocznicy Odzyskania Niepodległości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/>
              <a:t>Kino objazdowe – Listy do M. 5 i nie tylko…</a:t>
            </a:r>
          </a:p>
          <a:p>
            <a:pPr marL="0" indent="0">
              <a:buNone/>
            </a:pPr>
            <a:endParaRPr lang="pl-PL" sz="1600" dirty="0" smtClean="0"/>
          </a:p>
          <a:p>
            <a:pPr marL="514350" indent="-514350">
              <a:buFont typeface="+mj-lt"/>
              <a:buAutoNum type="arabicPeriod" startAt="22"/>
            </a:pPr>
            <a:endParaRPr lang="pl-PL" sz="1600" dirty="0" smtClean="0"/>
          </a:p>
          <a:p>
            <a:pPr marL="514350" indent="-514350">
              <a:buFont typeface="+mj-lt"/>
              <a:buAutoNum type="arabicPeriod" startAt="22"/>
            </a:pPr>
            <a:endParaRPr lang="pl-PL" sz="1600" dirty="0"/>
          </a:p>
          <a:p>
            <a:pPr marL="514350" indent="-514350">
              <a:buFont typeface="+mj-lt"/>
              <a:buAutoNum type="arabicPeriod" startAt="22"/>
            </a:pP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1484784"/>
            <a:ext cx="1607864" cy="229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34" y="2387009"/>
            <a:ext cx="1614547" cy="228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920183"/>
            <a:ext cx="1614354" cy="228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27" y="4005064"/>
            <a:ext cx="626469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33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8828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/>
                </a:solidFill>
              </a:rPr>
              <a:t>WAŻNIEJSZE  IMPREZY I </a:t>
            </a:r>
            <a:r>
              <a:rPr lang="pl-PL" sz="2800" b="1" dirty="0" smtClean="0">
                <a:solidFill>
                  <a:schemeClr val="accent1"/>
                </a:solidFill>
              </a:rPr>
              <a:t>KONCERTY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7472" y="2018553"/>
            <a:ext cx="7193170" cy="50703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8"/>
            </a:pPr>
            <a:r>
              <a:rPr lang="pl-PL" sz="1600" dirty="0" smtClean="0"/>
              <a:t>Głogowskie Spotkania z Poezją Śpiewaną – Antonina Krzysztoń z zespołem</a:t>
            </a:r>
            <a:endParaRPr lang="pl-PL" sz="1600" dirty="0"/>
          </a:p>
          <a:p>
            <a:pPr marL="342900" indent="-342900">
              <a:buFont typeface="+mj-lt"/>
              <a:buAutoNum type="arabicPeriod" startAt="28"/>
            </a:pPr>
            <a:r>
              <a:rPr lang="pl-PL" sz="1600" dirty="0"/>
              <a:t>Kiermasze Bożonarodzeniowe + warsztaty + koncert DLA POLI</a:t>
            </a:r>
          </a:p>
          <a:p>
            <a:pPr marL="342900" indent="-342900">
              <a:buFont typeface="+mj-lt"/>
              <a:buAutoNum type="arabicPeriod" startAt="28"/>
            </a:pPr>
            <a:r>
              <a:rPr lang="pl-PL" sz="1600" dirty="0" smtClean="0"/>
              <a:t>Andrzejkowa Zabawa Taneczna</a:t>
            </a:r>
          </a:p>
          <a:p>
            <a:pPr marL="342900" indent="-342900">
              <a:buFont typeface="+mj-lt"/>
              <a:buAutoNum type="arabicPeriod" startAt="28"/>
            </a:pPr>
            <a:r>
              <a:rPr lang="pl-PL" sz="1600" dirty="0" smtClean="0"/>
              <a:t>Koncert: „Ruch taki jak zwykle”, „Paproszki”</a:t>
            </a:r>
          </a:p>
          <a:p>
            <a:pPr marL="342900" indent="-342900">
              <a:buFont typeface="+mj-lt"/>
              <a:buAutoNum type="arabicPeriod" startAt="28"/>
            </a:pPr>
            <a:r>
              <a:rPr lang="pl-PL" sz="1600" dirty="0" smtClean="0"/>
              <a:t>Orszak Trzech Króli</a:t>
            </a:r>
          </a:p>
          <a:p>
            <a:pPr marL="342900" indent="-342900">
              <a:buFont typeface="+mj-lt"/>
              <a:buAutoNum type="arabicPeriod" startAt="28"/>
            </a:pPr>
            <a:endParaRPr lang="pl-PL" sz="1600" dirty="0" smtClean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870" y="9087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956371"/>
            <a:ext cx="2320974" cy="3564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034" y="1340768"/>
            <a:ext cx="1336548" cy="189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217425"/>
            <a:ext cx="3491479" cy="232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781" y="4606598"/>
            <a:ext cx="2574628" cy="154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5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-4138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ZAJĘCIA STAŁE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W:\9) loga\NOWE LOGO MGDK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521" y="980728"/>
            <a:ext cx="1058958" cy="10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6766" y="2232794"/>
            <a:ext cx="53285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STAN NA MARZEC 2023 </a:t>
            </a:r>
            <a:r>
              <a:rPr lang="pl-PL" sz="2000" b="1" dirty="0" smtClean="0"/>
              <a:t>Ogółem: </a:t>
            </a:r>
            <a:r>
              <a:rPr lang="pl-PL" sz="2400" dirty="0" smtClean="0"/>
              <a:t>zajęć tygodniowo </a:t>
            </a:r>
            <a:r>
              <a:rPr lang="pl-PL" sz="2400" b="1" dirty="0" smtClean="0"/>
              <a:t>58</a:t>
            </a:r>
          </a:p>
          <a:p>
            <a:endParaRPr lang="pl-PL" dirty="0" smtClean="0"/>
          </a:p>
          <a:p>
            <a:r>
              <a:rPr lang="pl-PL" sz="2000" b="1" dirty="0" smtClean="0"/>
              <a:t>W tym</a:t>
            </a:r>
            <a:r>
              <a:rPr lang="pl-PL" sz="2000" dirty="0" smtClean="0"/>
              <a:t>: </a:t>
            </a:r>
            <a:r>
              <a:rPr lang="pl-PL" sz="2400" dirty="0" smtClean="0"/>
              <a:t>w Głogowie Małopolskim </a:t>
            </a:r>
            <a:r>
              <a:rPr lang="pl-PL" sz="2400" b="1" dirty="0" smtClean="0"/>
              <a:t>40</a:t>
            </a:r>
          </a:p>
          <a:p>
            <a:r>
              <a:rPr lang="pl-PL" sz="2400" dirty="0" smtClean="0"/>
              <a:t>	 na terenie Gminy </a:t>
            </a:r>
            <a:r>
              <a:rPr lang="pl-PL" sz="2400" b="1" dirty="0" smtClean="0"/>
              <a:t>18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611" y="896048"/>
            <a:ext cx="3002031" cy="1231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5" y="3085738"/>
            <a:ext cx="3265259" cy="1542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4797152"/>
            <a:ext cx="327585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10" y="4202564"/>
            <a:ext cx="4789576" cy="239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5" y="764704"/>
            <a:ext cx="3265259" cy="217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92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232" y="-11619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/>
                </a:solidFill>
              </a:rPr>
              <a:t>WAŻNIEJSZE  IMPREZY I </a:t>
            </a:r>
            <a:r>
              <a:rPr lang="pl-PL" sz="2800" b="1" dirty="0" smtClean="0">
                <a:solidFill>
                  <a:schemeClr val="accent1"/>
                </a:solidFill>
              </a:rPr>
              <a:t>KONCERTY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92232" y="1690833"/>
            <a:ext cx="8503920" cy="50703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3"/>
            </a:pPr>
            <a:r>
              <a:rPr lang="pl-PL" sz="1600" dirty="0" smtClean="0"/>
              <a:t>Gminny Wieczór Kolęd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pl-PL" sz="1600" dirty="0" smtClean="0"/>
              <a:t>XXX Jubileuszowy Wojewódzki Przegląd Teatrów Jasełkowych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pl-PL" sz="1600" dirty="0" smtClean="0"/>
              <a:t>Międzynarodowy Dzień Pamięci Ofiar </a:t>
            </a:r>
            <a:r>
              <a:rPr lang="pl-PL" sz="1600" dirty="0" err="1" smtClean="0"/>
              <a:t>Holokustu</a:t>
            </a:r>
            <a:endParaRPr lang="pl-PL" sz="1600" dirty="0" smtClean="0"/>
          </a:p>
          <a:p>
            <a:pPr marL="342900" indent="-342900">
              <a:buFont typeface="+mj-lt"/>
              <a:buAutoNum type="arabicPeriod" startAt="33"/>
            </a:pPr>
            <a:r>
              <a:rPr lang="pl-PL" sz="1600" dirty="0" smtClean="0"/>
              <a:t>Polsko – ukraińskie warsztaty rękodzieła – dzierganie na drutach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pl-PL" sz="1600" dirty="0" smtClean="0"/>
              <a:t>Ostatkowa Zabawa Taneczna</a:t>
            </a:r>
          </a:p>
          <a:p>
            <a:pPr marL="342900" indent="-342900">
              <a:buFont typeface="+mj-lt"/>
              <a:buAutoNum type="arabicPeriod" startAt="33"/>
            </a:pPr>
            <a:r>
              <a:rPr lang="pl-PL" sz="1600" dirty="0" smtClean="0"/>
              <a:t>Koncert z okazji Dnia Kobiet – Dzień Kobiet na wesoło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31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31"/>
            </a:pPr>
            <a:endParaRPr lang="pl-PL" sz="1600" dirty="0" smtClean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763" y="720080"/>
            <a:ext cx="894474" cy="8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499" y="1988840"/>
            <a:ext cx="1432957" cy="200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740" y="4239576"/>
            <a:ext cx="1380519" cy="195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30" y="4149080"/>
            <a:ext cx="3275856" cy="2186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149080"/>
            <a:ext cx="3275857" cy="2186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22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232" y="-11619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/>
                </a:solidFill>
              </a:rPr>
              <a:t>WAŻNIEJSZE  IMPREZY I </a:t>
            </a:r>
            <a:r>
              <a:rPr lang="pl-PL" sz="2800" b="1" dirty="0" smtClean="0">
                <a:solidFill>
                  <a:schemeClr val="accent1"/>
                </a:solidFill>
              </a:rPr>
              <a:t>KONCERTY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2712" y="3357563"/>
            <a:ext cx="8503920" cy="50703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9"/>
            </a:pPr>
            <a:r>
              <a:rPr lang="pl-PL" sz="1600" dirty="0" smtClean="0"/>
              <a:t>Kiermasze </a:t>
            </a:r>
            <a:r>
              <a:rPr lang="pl-PL" sz="1600" dirty="0"/>
              <a:t>wielkanocne na terenie gminy Głogów </a:t>
            </a:r>
            <a:r>
              <a:rPr lang="pl-PL" sz="1600" dirty="0" err="1"/>
              <a:t>Młp</a:t>
            </a:r>
            <a:r>
              <a:rPr lang="pl-PL" sz="1600" dirty="0" smtClean="0"/>
              <a:t>.</a:t>
            </a:r>
          </a:p>
          <a:p>
            <a:pPr marL="342900" indent="-342900">
              <a:buFont typeface="+mj-lt"/>
              <a:buAutoNum type="arabicPeriod" startAt="39"/>
            </a:pPr>
            <a:r>
              <a:rPr lang="pl-PL" sz="1600" dirty="0" smtClean="0"/>
              <a:t>Kiermasz wielkanocny na głogowskim rynku</a:t>
            </a:r>
          </a:p>
          <a:p>
            <a:pPr marL="342900" indent="-342900">
              <a:buFont typeface="+mj-lt"/>
              <a:buAutoNum type="arabicPeriod" startAt="34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34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34"/>
            </a:pPr>
            <a:endParaRPr lang="pl-PL" sz="1600" dirty="0" smtClean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763" y="720080"/>
            <a:ext cx="894474" cy="8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858" y="836712"/>
            <a:ext cx="2832513" cy="187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563" y="2913591"/>
            <a:ext cx="2843808" cy="1883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06" y="1672055"/>
            <a:ext cx="2390975" cy="1514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753" y="1673944"/>
            <a:ext cx="305422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06" y="4216128"/>
            <a:ext cx="2642310" cy="1787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300" y="4216128"/>
            <a:ext cx="2555820" cy="1787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2393" y="4980726"/>
            <a:ext cx="3440087" cy="154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70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KONKURSY PLASTYCZNE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5788" y="1463636"/>
            <a:ext cx="6768752" cy="49531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AGT „Kobieta w malarstwie i rzeźbie”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„ Panna Marzanna i Pan </a:t>
            </a:r>
            <a:r>
              <a:rPr lang="pl-PL" sz="1600" dirty="0" err="1"/>
              <a:t>Marzaniok</a:t>
            </a:r>
            <a:r>
              <a:rPr lang="pl-PL" sz="1600" dirty="0"/>
              <a:t> 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III Wojewódzki Konkurs Rzeźbiarski „Wydobyte z przestrzeni”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087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31" y="2852936"/>
            <a:ext cx="248784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605" y="2852936"/>
            <a:ext cx="229079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021" y="2852936"/>
            <a:ext cx="230956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2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607" y="2347083"/>
            <a:ext cx="1466295" cy="204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WYSTAWY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5017" y="1404040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 smtClean="0">
                <a:solidFill>
                  <a:schemeClr val="bg2">
                    <a:lumMod val="50000"/>
                  </a:schemeClr>
                </a:solidFill>
              </a:rPr>
              <a:t>SALA WYSTAW MGDK</a:t>
            </a:r>
          </a:p>
          <a:p>
            <a:pPr marL="0" indent="0">
              <a:buNone/>
            </a:pPr>
            <a:r>
              <a:rPr lang="pl-PL" sz="2000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176" y="848097"/>
            <a:ext cx="915602" cy="9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43943" y="1635900"/>
            <a:ext cx="6936908" cy="2952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prac Anny Korzec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X Wojewódzkiego Przeglądu Twórczości Nieprofesjonalnej „Patrząc i Widząc”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malarstwa Zuzanny Drozdowskiej i Haliny Rogozińskiej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lalek Danuty Pelc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malarstwa Marii Łuszczki i Jolanty Rybak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pająków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„Wydobyte z przestrzeni”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98" y="4483903"/>
            <a:ext cx="1442086" cy="202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228" y="4461492"/>
            <a:ext cx="1451347" cy="205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350" y="4470823"/>
            <a:ext cx="1451348" cy="205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607" y="203947"/>
            <a:ext cx="1463463" cy="206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607" y="4461492"/>
            <a:ext cx="1469218" cy="206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331" y="4466766"/>
            <a:ext cx="1462520" cy="205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4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24" y="1592177"/>
            <a:ext cx="2990679" cy="1980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859" y="754825"/>
            <a:ext cx="978282" cy="9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3431303" y="1804224"/>
            <a:ext cx="2281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u="sng" dirty="0">
                <a:solidFill>
                  <a:schemeClr val="accent1"/>
                </a:solidFill>
              </a:rPr>
              <a:t>SALA </a:t>
            </a:r>
            <a:r>
              <a:rPr lang="pl-PL" sz="2000" b="1" u="sng" dirty="0" smtClean="0">
                <a:solidFill>
                  <a:schemeClr val="accent1"/>
                </a:solidFill>
              </a:rPr>
              <a:t>WYSTAW</a:t>
            </a:r>
          </a:p>
          <a:p>
            <a:pPr algn="ctr"/>
            <a:r>
              <a:rPr lang="pl-PL" sz="2000" b="1" u="sng" dirty="0" smtClean="0">
                <a:solidFill>
                  <a:schemeClr val="accent1"/>
                </a:solidFill>
              </a:rPr>
              <a:t>MGDK</a:t>
            </a:r>
            <a:endParaRPr lang="pl-PL" sz="2000" b="1" u="sng" dirty="0">
              <a:solidFill>
                <a:schemeClr val="accent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32" y="3809845"/>
            <a:ext cx="3578573" cy="237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809845"/>
            <a:ext cx="3586314" cy="237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391" y="1592176"/>
            <a:ext cx="2990679" cy="1980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582595"/>
            <a:ext cx="2736304" cy="1812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54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4087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WYSTAWY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34274" y="1458702"/>
            <a:ext cx="5633870" cy="477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 smtClean="0">
                <a:solidFill>
                  <a:schemeClr val="bg2">
                    <a:lumMod val="50000"/>
                  </a:schemeClr>
                </a:solidFill>
              </a:rPr>
              <a:t>MAŁA GALERIA MGDK</a:t>
            </a:r>
          </a:p>
          <a:p>
            <a:pPr marL="0" indent="0">
              <a:buNone/>
            </a:pPr>
            <a:endParaRPr lang="pl-PL" sz="2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087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42256" y="1700808"/>
            <a:ext cx="4949824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wielkanocna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VI wystawa „Poznaj głogowskie rękodzieło”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AGT – Solidarni z Ukrainą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„Krasne w starej fotografii”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Aleksandry Mrozowskiej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„Przegląd dorobku artystycznego zajęć z rękodzieła i zajęć plastycznych 2021-2022”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Wystawa „Motyle i … tyle”</a:t>
            </a:r>
          </a:p>
          <a:p>
            <a:pPr marL="0" indent="0">
              <a:buNone/>
            </a:pP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12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12"/>
            </a:pPr>
            <a:endParaRPr lang="pl-PL" sz="1600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610" y="4342334"/>
            <a:ext cx="1534875" cy="22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962" y="4342334"/>
            <a:ext cx="1559898" cy="2216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767" y="4330612"/>
            <a:ext cx="1601424" cy="2216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767" y="1985896"/>
            <a:ext cx="1573822" cy="221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962" y="1985896"/>
            <a:ext cx="1541195" cy="222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597" y="4329698"/>
            <a:ext cx="1565253" cy="22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68" y="4342334"/>
            <a:ext cx="1526444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4087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WYSTAWY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34274" y="1458702"/>
            <a:ext cx="5633870" cy="477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 smtClean="0">
                <a:solidFill>
                  <a:schemeClr val="bg2">
                    <a:lumMod val="50000"/>
                  </a:schemeClr>
                </a:solidFill>
              </a:rPr>
              <a:t>MAŁA GALERIA MGDK</a:t>
            </a:r>
          </a:p>
          <a:p>
            <a:pPr marL="0" indent="0">
              <a:buNone/>
            </a:pPr>
            <a:endParaRPr lang="pl-PL" sz="2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087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44618" y="2018553"/>
            <a:ext cx="8496944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8"/>
            </a:pPr>
            <a:r>
              <a:rPr lang="pl-PL" sz="1600" dirty="0" smtClean="0"/>
              <a:t>Wystawa poplenerowa Lesko 2022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pl-PL" sz="1600" dirty="0" smtClean="0"/>
              <a:t>Wystawa „W kolorach jesieni”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pl-PL" sz="1600" dirty="0" smtClean="0"/>
              <a:t>Wystawa „Drzewko szczęścia”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pl-PL" sz="1600" dirty="0" smtClean="0"/>
              <a:t>Wystawa ozdób Boże Narodzenie 2022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pl-PL" sz="1600" dirty="0" smtClean="0"/>
              <a:t>Wystawa „Rzeszowskie, kaszubskie i inne wzory”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pl-PL" sz="1600" dirty="0" smtClean="0"/>
              <a:t>Wystawa „Moja pasja, moje hobby”</a:t>
            </a:r>
          </a:p>
          <a:p>
            <a:pPr marL="342900" indent="-342900">
              <a:buFont typeface="+mj-lt"/>
              <a:buAutoNum type="arabicPeriod" startAt="8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8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8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8"/>
            </a:pPr>
            <a:endParaRPr lang="pl-PL" sz="1600" dirty="0" smtClean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31" y="4076249"/>
            <a:ext cx="1586719" cy="219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678" y="4094552"/>
            <a:ext cx="1550125" cy="218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277" y="4094552"/>
            <a:ext cx="1509409" cy="218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18" y="1674172"/>
            <a:ext cx="3144634" cy="220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14" y="4094052"/>
            <a:ext cx="1509755" cy="2180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071697" y="4087710"/>
            <a:ext cx="1532751" cy="219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1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073031" y="393653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u="sng" dirty="0">
                <a:solidFill>
                  <a:schemeClr val="accent1"/>
                </a:solidFill>
              </a:rPr>
              <a:t>MAŁA </a:t>
            </a:r>
            <a:r>
              <a:rPr lang="pl-PL" b="1" u="sng" dirty="0" smtClean="0">
                <a:solidFill>
                  <a:schemeClr val="accent1"/>
                </a:solidFill>
              </a:rPr>
              <a:t>GALERIA MGDK</a:t>
            </a:r>
            <a:endParaRPr lang="pl-PL" b="1" u="sng" dirty="0">
              <a:solidFill>
                <a:schemeClr val="accent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16016" y="1534916"/>
            <a:ext cx="371241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843305"/>
            <a:ext cx="3734774" cy="247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85" y="1534915"/>
            <a:ext cx="3726042" cy="248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85" y="4221088"/>
            <a:ext cx="3726042" cy="2095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267" y="862324"/>
            <a:ext cx="811667" cy="8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4087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WYSTAWY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463636"/>
            <a:ext cx="4536504" cy="477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 smtClean="0">
                <a:solidFill>
                  <a:schemeClr val="bg2">
                    <a:lumMod val="50000"/>
                  </a:schemeClr>
                </a:solidFill>
              </a:rPr>
              <a:t>Hol kinowy MGDK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pPr marL="457200" indent="-457200">
              <a:buFont typeface="+mj-lt"/>
              <a:buAutoNum type="arabicPeriod"/>
            </a:pPr>
            <a:endParaRPr lang="pl-PL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600" dirty="0"/>
              <a:t>Wystawa „Paszporty życia</a:t>
            </a:r>
            <a:r>
              <a:rPr lang="pl-PL" sz="1600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endParaRPr lang="pl-PL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600" dirty="0" smtClean="0"/>
              <a:t>Wystawa ozdób choinkowych wykonanych przez dzieci na warsztatach podczas Kiermaszu Bożonarodzeniowego</a:t>
            </a:r>
            <a:endParaRPr lang="pl-PL" sz="1600" dirty="0"/>
          </a:p>
          <a:p>
            <a:pPr marL="457200" indent="-457200">
              <a:buFont typeface="+mj-lt"/>
              <a:buAutoNum type="arabicPeriod"/>
            </a:pPr>
            <a:endParaRPr lang="pl-PL" sz="1600" dirty="0"/>
          </a:p>
          <a:p>
            <a:pPr marL="457200" indent="-457200">
              <a:buFont typeface="+mj-lt"/>
              <a:buAutoNum type="arabicPeriod"/>
            </a:pPr>
            <a:endParaRPr lang="pl-PL" sz="1600" dirty="0" smtClean="0"/>
          </a:p>
          <a:p>
            <a:pPr marL="457200" indent="-457200">
              <a:buFont typeface="+mj-lt"/>
              <a:buAutoNum type="arabicPeriod"/>
            </a:pPr>
            <a:endParaRPr lang="pl-PL" sz="1600" dirty="0"/>
          </a:p>
          <a:p>
            <a:pPr marL="0" indent="0">
              <a:buNone/>
            </a:pPr>
            <a:endParaRPr lang="pl-PL" sz="2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194" y="828803"/>
            <a:ext cx="987610" cy="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7544" y="2045653"/>
            <a:ext cx="8496944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16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16"/>
            </a:pPr>
            <a:endParaRPr lang="pl-PL" sz="1600" dirty="0" smtClean="0"/>
          </a:p>
          <a:p>
            <a:pPr marL="342900" indent="-342900">
              <a:buFont typeface="+mj-lt"/>
              <a:buAutoNum type="arabicPeriod" startAt="16"/>
            </a:pP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688287"/>
            <a:ext cx="3056797" cy="432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1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412" y="547788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u="sng" dirty="0" smtClean="0">
                <a:solidFill>
                  <a:schemeClr val="accent1"/>
                </a:solidFill>
              </a:rPr>
              <a:t>WERNISAŻE / </a:t>
            </a:r>
            <a:r>
              <a:rPr lang="pl-PL" sz="2800" b="1" u="sng" dirty="0">
                <a:solidFill>
                  <a:schemeClr val="accent1"/>
                </a:solidFill>
              </a:rPr>
              <a:t>FINISAŻE</a:t>
            </a:r>
            <a:r>
              <a:rPr lang="pl-PL" sz="2800" b="1" dirty="0"/>
              <a:t/>
            </a:r>
            <a:br>
              <a:rPr lang="pl-PL" sz="2800" b="1" dirty="0"/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2412" y="1628800"/>
            <a:ext cx="5863739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Finisaż wystawy „Dokumentalni”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Finisaż</a:t>
            </a:r>
            <a:r>
              <a:rPr lang="pl-PL" sz="2000" dirty="0" smtClean="0"/>
              <a:t> wystawy Anny Korzec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Finisaż</a:t>
            </a:r>
            <a:r>
              <a:rPr lang="pl-PL" sz="2000" dirty="0" smtClean="0"/>
              <a:t> wystawy Przeglądu Twórczości Nieprofesjonalnej „Patrząc i widząc”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Finisaż</a:t>
            </a:r>
            <a:r>
              <a:rPr lang="pl-PL" sz="2000" dirty="0" smtClean="0"/>
              <a:t> wystawy lalek Danuty Pelc</a:t>
            </a:r>
          </a:p>
          <a:p>
            <a:pPr marL="0" indent="0">
              <a:buNone/>
            </a:pP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  <a:p>
            <a:pPr marL="457200" indent="-457200">
              <a:buFont typeface="+mj-lt"/>
              <a:buAutoNum type="arabicPeriod"/>
            </a:pPr>
            <a:endParaRPr lang="pl-PL" sz="1800" dirty="0" smtClean="0"/>
          </a:p>
          <a:p>
            <a:pPr marL="0" indent="0">
              <a:buNone/>
            </a:pPr>
            <a:endParaRPr lang="pl-PL" sz="2600" b="1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620" y="933754"/>
            <a:ext cx="1009284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361" y="1961227"/>
            <a:ext cx="3738101" cy="247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93" y="3983151"/>
            <a:ext cx="3736621" cy="2474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rostokąt 11"/>
          <p:cNvSpPr/>
          <p:nvPr/>
        </p:nvSpPr>
        <p:spPr>
          <a:xfrm>
            <a:off x="4468456" y="48116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5"/>
            </a:pPr>
            <a:r>
              <a:rPr lang="pl-PL" dirty="0" smtClean="0"/>
              <a:t> </a:t>
            </a:r>
            <a:r>
              <a:rPr lang="pl-PL" dirty="0" err="1" smtClean="0"/>
              <a:t>Finisaż</a:t>
            </a:r>
            <a:r>
              <a:rPr lang="pl-PL" dirty="0" smtClean="0"/>
              <a:t> </a:t>
            </a:r>
            <a:r>
              <a:rPr lang="pl-PL" dirty="0"/>
              <a:t>wystawy A. Mrozowskiej, </a:t>
            </a:r>
          </a:p>
          <a:p>
            <a:pPr>
              <a:buClr>
                <a:schemeClr val="accent1"/>
              </a:buClr>
            </a:pPr>
            <a:r>
              <a:rPr lang="pl-PL" dirty="0" smtClean="0"/>
              <a:t>       Z</a:t>
            </a:r>
            <a:r>
              <a:rPr lang="pl-PL" dirty="0"/>
              <a:t>. </a:t>
            </a:r>
            <a:r>
              <a:rPr lang="pl-PL" dirty="0" smtClean="0"/>
              <a:t>Drozdowskiej</a:t>
            </a:r>
            <a:r>
              <a:rPr lang="pl-PL" dirty="0"/>
              <a:t>, H. Rogozińskiej</a:t>
            </a:r>
          </a:p>
        </p:txBody>
      </p:sp>
    </p:spTree>
    <p:extLst>
      <p:ext uri="{BB962C8B-B14F-4D97-AF65-F5344CB8AC3E}">
        <p14:creationId xmlns:p14="http://schemas.microsoft.com/office/powerpoint/2010/main" val="112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876" y="9547"/>
            <a:ext cx="8842248" cy="87092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GRUPY I ZESPOŁY DZIAŁAJĄCE PRZY MGDK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3255867"/>
            <a:ext cx="850392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Aktywna Grupa Twórców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Chór Męski Gloria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Chór </a:t>
            </a:r>
            <a:r>
              <a:rPr lang="pl-PL" sz="2000" dirty="0" err="1" smtClean="0"/>
              <a:t>Cantus</a:t>
            </a:r>
            <a:r>
              <a:rPr lang="pl-PL" sz="2000" dirty="0" smtClean="0"/>
              <a:t> </a:t>
            </a:r>
            <a:r>
              <a:rPr lang="pl-PL" sz="2000" dirty="0" err="1" smtClean="0"/>
              <a:t>Niva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Gminna Orkiestra Dęta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Grupa Teatralna ,,Hrabia von Trupki”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Grupa Teatru Niespodziewanego </a:t>
            </a:r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    ,,Antynuda”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Kapela </a:t>
            </a:r>
            <a:r>
              <a:rPr lang="pl-PL" sz="2000" dirty="0" err="1" smtClean="0"/>
              <a:t>Przewrotniacy</a:t>
            </a: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48228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446" y="948228"/>
            <a:ext cx="3081189" cy="183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989229"/>
            <a:ext cx="3426681" cy="2221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4231542"/>
            <a:ext cx="3844205" cy="184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461" y="2422323"/>
            <a:ext cx="3063718" cy="187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2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612" y="518470"/>
            <a:ext cx="9022776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PLENERY ARTYSTYCZNE </a:t>
            </a:r>
            <a:br>
              <a:rPr lang="pl-PL" sz="2800" b="1" dirty="0" smtClean="0">
                <a:solidFill>
                  <a:schemeClr val="accent1"/>
                </a:solidFill>
              </a:rPr>
            </a:br>
            <a:endParaRPr lang="pl-PL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083" y="1024047"/>
            <a:ext cx="745833" cy="7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88655" y="1844824"/>
            <a:ext cx="8794733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pl-PL" sz="1800" dirty="0" smtClean="0"/>
              <a:t>Plener </a:t>
            </a:r>
            <a:r>
              <a:rPr lang="pl-PL" sz="1800" dirty="0"/>
              <a:t>„Lesko – Głogów Małopolski - utrwalone w malarstwie"</a:t>
            </a:r>
            <a:r>
              <a:rPr lang="pl-PL" sz="1800" dirty="0" smtClean="0"/>
              <a:t> </a:t>
            </a:r>
            <a:endParaRPr lang="pl-PL" sz="200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03" y="2420888"/>
            <a:ext cx="4165501" cy="2758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021" y="3371586"/>
            <a:ext cx="4158762" cy="2754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9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612" y="545812"/>
            <a:ext cx="9022776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PLENERY ARTYSTYCZNE </a:t>
            </a:r>
            <a:br>
              <a:rPr lang="pl-PL" sz="2800" b="1" dirty="0" smtClean="0">
                <a:solidFill>
                  <a:schemeClr val="accent1"/>
                </a:solidFill>
              </a:rPr>
            </a:b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261729" y="2060848"/>
            <a:ext cx="8503920" cy="4572000"/>
          </a:xfrm>
        </p:spPr>
        <p:txBody>
          <a:bodyPr/>
          <a:lstStyle/>
          <a:p>
            <a:pPr marL="0" indent="0">
              <a:buNone/>
            </a:pPr>
            <a:endParaRPr lang="pl-PL" sz="3200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29" y="1556792"/>
            <a:ext cx="3635896" cy="240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233" y="1556792"/>
            <a:ext cx="3635896" cy="240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64" y="4137366"/>
            <a:ext cx="3647136" cy="2415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137366"/>
            <a:ext cx="3635897" cy="240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998010"/>
            <a:ext cx="891491" cy="8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Projekcje Filmowe w MGDK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4800" y="1688516"/>
            <a:ext cx="850392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Seanse filmowe „Kino wraca do Głogowa” dla dzieci i dorosłych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Projekcje filmowe dla </a:t>
            </a:r>
            <a:r>
              <a:rPr lang="pl-PL" sz="2000" dirty="0" err="1" smtClean="0"/>
              <a:t>ZERiI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Projekcje </a:t>
            </a:r>
            <a:r>
              <a:rPr lang="pl-PL" sz="2000" dirty="0"/>
              <a:t>filmowe dla </a:t>
            </a:r>
            <a:r>
              <a:rPr lang="pl-PL" sz="2000" dirty="0" smtClean="0"/>
              <a:t>„Senior </a:t>
            </a:r>
            <a:r>
              <a:rPr lang="pl-PL" sz="2000" dirty="0"/>
              <a:t>W</a:t>
            </a:r>
            <a:r>
              <a:rPr lang="pl-PL" sz="2000" dirty="0" smtClean="0"/>
              <a:t>igor”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Projekcje </a:t>
            </a:r>
            <a:r>
              <a:rPr lang="pl-PL" sz="2000" dirty="0"/>
              <a:t>filmowe dla </a:t>
            </a:r>
            <a:r>
              <a:rPr lang="pl-PL" sz="2000" dirty="0" smtClean="0"/>
              <a:t>Środowiskowego Domu Samopomocy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Seanse filmowe dla przedszkoli, szkół podstawowych oraz zespołów działających przy MGDK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Seanse </a:t>
            </a:r>
            <a:r>
              <a:rPr lang="pl-PL" sz="2000" dirty="0"/>
              <a:t>filmowe w </a:t>
            </a:r>
            <a:r>
              <a:rPr lang="pl-PL" sz="2000" dirty="0" smtClean="0"/>
              <a:t>języku ukraińskim</a:t>
            </a:r>
          </a:p>
          <a:p>
            <a:pPr marL="457200" indent="-457200">
              <a:buFont typeface="+mj-lt"/>
              <a:buAutoNum type="arabicPeriod"/>
            </a:pP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endParaRPr lang="pl-PL" sz="2000" dirty="0" smtClean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061" y="875584"/>
            <a:ext cx="813878" cy="8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400" y="3686404"/>
            <a:ext cx="3597800" cy="254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91736" cy="83096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PONADTO GRUPY DZIAŁAJACE POD PATRONATEM MGDK UŚWIETNIAJĄ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8503920" cy="4572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000" dirty="0"/>
              <a:t> </a:t>
            </a:r>
            <a:r>
              <a:rPr lang="pl-PL" sz="2000" dirty="0" smtClean="0"/>
              <a:t>imprezy i akademie szkolne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000" dirty="0" smtClean="0"/>
              <a:t> spotkania w całej gminie, jubileusze, rocznice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000" dirty="0"/>
              <a:t> </a:t>
            </a:r>
            <a:r>
              <a:rPr lang="pl-PL" sz="2000" dirty="0" smtClean="0"/>
              <a:t>imprezy plenerowe, itp.</a:t>
            </a:r>
            <a:endParaRPr lang="pl-PL" sz="20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096" y="1019600"/>
            <a:ext cx="843594" cy="8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5606" y="1848944"/>
            <a:ext cx="2876605" cy="215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08" y="3357563"/>
            <a:ext cx="3171770" cy="2113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336" y="4799821"/>
            <a:ext cx="2530354" cy="168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007" y="2924943"/>
            <a:ext cx="2500144" cy="1626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229" y="4241202"/>
            <a:ext cx="3728982" cy="1935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47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POZYSKANE FINANSE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5280" y="1623665"/>
            <a:ext cx="8503920" cy="5339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500" b="1" dirty="0" smtClean="0"/>
              <a:t>FINANSE POZYSKANE PRZEZ MGDK do końca kwietnia 2022</a:t>
            </a:r>
          </a:p>
          <a:p>
            <a:pPr marL="0" indent="0" algn="ctr">
              <a:buNone/>
            </a:pPr>
            <a:endParaRPr lang="pl-PL" sz="2000" b="1" dirty="0" smtClean="0"/>
          </a:p>
          <a:p>
            <a:r>
              <a:rPr lang="pl-PL" sz="2500" b="1" dirty="0" smtClean="0"/>
              <a:t>Dotacje spoza Gminy: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500" u="sng" dirty="0" smtClean="0"/>
              <a:t>Dofinansowanie </a:t>
            </a:r>
            <a:r>
              <a:rPr lang="pl-PL" sz="2500" u="sng" dirty="0"/>
              <a:t>Ministerstwa Kultury i Dziedzictwa </a:t>
            </a:r>
            <a:r>
              <a:rPr lang="pl-PL" sz="2500" u="sng" dirty="0" smtClean="0"/>
              <a:t>Narodowego:</a:t>
            </a:r>
            <a:r>
              <a:rPr lang="pl-PL" sz="2500" b="1" dirty="0" smtClean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500" b="1" u="sng" dirty="0" smtClean="0"/>
              <a:t>68 831,08 zł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500" b="1" dirty="0"/>
              <a:t>m</a:t>
            </a:r>
            <a:r>
              <a:rPr lang="pl-PL" sz="2500" b="1" dirty="0" smtClean="0"/>
              <a:t>inimalny </a:t>
            </a:r>
            <a:r>
              <a:rPr lang="pl-PL" sz="2500" b="1" dirty="0"/>
              <a:t>wymagany wkład własny: </a:t>
            </a:r>
            <a:r>
              <a:rPr lang="pl-PL" sz="2500" b="1" u="sng" dirty="0"/>
              <a:t>powyżej 20%</a:t>
            </a:r>
            <a:endParaRPr lang="pl-PL" sz="2500" dirty="0"/>
          </a:p>
          <a:p>
            <a:pPr marL="0" indent="0">
              <a:lnSpc>
                <a:spcPct val="170000"/>
              </a:lnSpc>
              <a:buNone/>
            </a:pPr>
            <a:r>
              <a:rPr lang="pl-PL" sz="2500" b="1" dirty="0"/>
              <a:t>Całkowity koszt zadania: </a:t>
            </a:r>
            <a:r>
              <a:rPr lang="pl-PL" sz="2500" b="1" u="sng" dirty="0" smtClean="0"/>
              <a:t>86 530,50 zł </a:t>
            </a:r>
            <a:r>
              <a:rPr lang="pl-PL" sz="2500" b="1" u="sng" dirty="0"/>
              <a:t>brutto</a:t>
            </a:r>
            <a:endParaRPr lang="pl-PL" sz="25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000" b="1" dirty="0" smtClean="0"/>
              <a:t>Uzupełnienie nagłośnienia: </a:t>
            </a:r>
            <a:r>
              <a:rPr lang="pl-PL" sz="2000" dirty="0"/>
              <a:t>W wyniku zadania zakupiono nowoczesny system nagłośnieniowy do sali widowiskowej (z możliwością wykorzystania przy realizacji imprez plenerowych organizowanych przez Miejsko Gminny Dom Kultury</a:t>
            </a:r>
            <a:r>
              <a:rPr lang="pl-PL" sz="2000" dirty="0" smtClean="0"/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000" dirty="0" smtClean="0"/>
              <a:t>W </a:t>
            </a:r>
            <a:r>
              <a:rPr lang="pl-PL" sz="2000" dirty="0"/>
              <a:t>skład systemu </a:t>
            </a:r>
            <a:r>
              <a:rPr lang="pl-PL" sz="2000" dirty="0" smtClean="0"/>
              <a:t>wchodzą: dwie kolumny głośnikowe szerokopasmowe, dwie kolumny basowe, dwa monitory odsłuchowe oraz zestaw mikrofonów ( 10mikrofonów instrumentalnych, 8 mikrofonów pojemnościowych wielkomembranowych ) oraz niezbędny osprzęt.</a:t>
            </a:r>
          </a:p>
          <a:p>
            <a:pPr marL="0" indent="0" algn="ctr">
              <a:buNone/>
            </a:pPr>
            <a:endParaRPr lang="pl-PL" sz="2000" b="1" dirty="0" smtClean="0"/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293" y="789223"/>
            <a:ext cx="835413" cy="8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POZYSKANE FINANSE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5280" y="1623665"/>
            <a:ext cx="8503920" cy="5339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500" b="1" dirty="0" smtClean="0"/>
              <a:t>FINANSE POZYSKANE PRZEZ MGDK do końca kwietnia 2022</a:t>
            </a:r>
          </a:p>
          <a:p>
            <a:pPr marL="0" indent="0" algn="ctr">
              <a:buNone/>
            </a:pPr>
            <a:endParaRPr lang="pl-PL" sz="2000" b="1" dirty="0" smtClean="0"/>
          </a:p>
          <a:p>
            <a:r>
              <a:rPr lang="pl-PL" sz="2500" b="1" dirty="0" smtClean="0"/>
              <a:t>Dotacje spoza Gminy: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500" u="sng" dirty="0" smtClean="0"/>
              <a:t>Dofinansowanie </a:t>
            </a:r>
            <a:r>
              <a:rPr lang="pl-PL" sz="2500" u="sng" dirty="0"/>
              <a:t>Ministerstwa Kultury i Dziedzictwa </a:t>
            </a:r>
            <a:r>
              <a:rPr lang="pl-PL" sz="2500" u="sng" dirty="0" smtClean="0"/>
              <a:t>Narodowego:</a:t>
            </a:r>
            <a:r>
              <a:rPr lang="pl-PL" sz="2500" b="1" dirty="0" smtClean="0"/>
              <a:t> </a:t>
            </a:r>
            <a:r>
              <a:rPr lang="pl-PL" sz="2500" b="1" u="sng" dirty="0" smtClean="0"/>
              <a:t>19</a:t>
            </a:r>
            <a:r>
              <a:rPr lang="pl-PL" sz="2500" b="1" u="sng" dirty="0"/>
              <a:t> 000,00 </a:t>
            </a:r>
            <a:r>
              <a:rPr lang="pl-PL" sz="2500" b="1" u="sng" dirty="0" smtClean="0"/>
              <a:t>zł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500" b="1" dirty="0"/>
              <a:t>m</a:t>
            </a:r>
            <a:r>
              <a:rPr lang="pl-PL" sz="2500" b="1" dirty="0" smtClean="0"/>
              <a:t>inimalny </a:t>
            </a:r>
            <a:r>
              <a:rPr lang="pl-PL" sz="2500" b="1" dirty="0"/>
              <a:t>wymagany wkład własny: </a:t>
            </a:r>
            <a:r>
              <a:rPr lang="pl-PL" sz="2500" b="1" u="sng" dirty="0"/>
              <a:t>powyżej 20%</a:t>
            </a:r>
            <a:endParaRPr lang="pl-PL" sz="2500" dirty="0"/>
          </a:p>
          <a:p>
            <a:pPr marL="0" indent="0">
              <a:lnSpc>
                <a:spcPct val="170000"/>
              </a:lnSpc>
              <a:buNone/>
            </a:pPr>
            <a:r>
              <a:rPr lang="pl-PL" sz="2500" b="1" dirty="0"/>
              <a:t>Całkowity koszt zadania: </a:t>
            </a:r>
            <a:r>
              <a:rPr lang="pl-PL" sz="2500" b="1" u="sng" dirty="0" smtClean="0"/>
              <a:t>25 460,64 zł brutto</a:t>
            </a:r>
            <a:endParaRPr lang="pl-PL" sz="2500" dirty="0" smtClean="0"/>
          </a:p>
          <a:p>
            <a:pPr marL="0" indent="0" algn="just">
              <a:lnSpc>
                <a:spcPct val="120000"/>
              </a:lnSpc>
              <a:buNone/>
            </a:pPr>
            <a:endParaRPr lang="pl-PL" sz="500" b="1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200" b="1" dirty="0" smtClean="0"/>
              <a:t>„</a:t>
            </a:r>
            <a:r>
              <a:rPr lang="pl-PL" sz="2200" b="1" dirty="0"/>
              <a:t>Lesko – Głogów </a:t>
            </a:r>
            <a:r>
              <a:rPr lang="pl-PL" sz="2200" b="1" dirty="0" err="1"/>
              <a:t>Młp</a:t>
            </a:r>
            <a:r>
              <a:rPr lang="pl-PL" sz="2200" b="1" dirty="0"/>
              <a:t>. – utrwalone </a:t>
            </a:r>
            <a:r>
              <a:rPr lang="pl-PL" sz="2200" b="1" dirty="0" smtClean="0"/>
              <a:t>w </a:t>
            </a:r>
            <a:r>
              <a:rPr lang="pl-PL" sz="2200" b="1" dirty="0"/>
              <a:t>malarstwie</a:t>
            </a:r>
            <a:r>
              <a:rPr lang="pl-PL" sz="2200" b="1" dirty="0" smtClean="0"/>
              <a:t>”: </a:t>
            </a:r>
            <a:r>
              <a:rPr lang="pl-PL" sz="2200" dirty="0" smtClean="0"/>
              <a:t>artystyczne </a:t>
            </a:r>
            <a:r>
              <a:rPr lang="pl-PL" sz="2200" dirty="0"/>
              <a:t>spotkania osób zajmujących się malarstwem. Założeniem zadania publicznego pn. „Lesko – Głogów Małopolski - utrwalone w malarstwie" </a:t>
            </a:r>
            <a:r>
              <a:rPr lang="pl-PL" sz="2200" dirty="0" smtClean="0"/>
              <a:t>było </a:t>
            </a:r>
            <a:r>
              <a:rPr lang="pl-PL" sz="2200" dirty="0"/>
              <a:t>zorganizowanie i przeprowadzenie plenerów malarskich, które </a:t>
            </a:r>
            <a:r>
              <a:rPr lang="pl-PL" sz="2200" dirty="0" smtClean="0"/>
              <a:t>odbywały </a:t>
            </a:r>
            <a:r>
              <a:rPr lang="pl-PL" sz="2200" dirty="0"/>
              <a:t>się </a:t>
            </a:r>
            <a:r>
              <a:rPr lang="pl-PL" sz="2200" dirty="0" smtClean="0"/>
              <a:t>na </a:t>
            </a:r>
            <a:r>
              <a:rPr lang="pl-PL" sz="2200" dirty="0"/>
              <a:t>terenie Leska i w jego okolicach oraz na terenach Głogowa </a:t>
            </a:r>
            <a:r>
              <a:rPr lang="pl-PL" sz="2200" dirty="0" err="1"/>
              <a:t>Młp</a:t>
            </a:r>
            <a:r>
              <a:rPr lang="pl-PL" sz="2200" dirty="0"/>
              <a:t>. Skierowany </a:t>
            </a:r>
            <a:r>
              <a:rPr lang="pl-PL" sz="2200" dirty="0" smtClean="0"/>
              <a:t>był </a:t>
            </a:r>
            <a:r>
              <a:rPr lang="pl-PL" sz="2200" dirty="0"/>
              <a:t>do osób zajmujących się amatorsko malarstwem z terenu gminy Głogów Małopolski oraz twórców nieprofesjonalnych z Sokołowa Małopolskiego, okolic Rzeszowa, a także artystów profesjonalnych z województwa podkarpackiego.</a:t>
            </a:r>
            <a:endParaRPr lang="pl-PL" sz="2200" dirty="0" smtClean="0"/>
          </a:p>
          <a:p>
            <a:pPr marL="0" indent="0" algn="ctr">
              <a:buNone/>
            </a:pPr>
            <a:endParaRPr lang="pl-PL" sz="2000" b="1" dirty="0" smtClean="0"/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293" y="789223"/>
            <a:ext cx="835413" cy="8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POZYSKANE FINANSE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5280" y="1623665"/>
            <a:ext cx="8503920" cy="5339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 smtClean="0"/>
              <a:t>FINANSE POZYSKANE PRZEZ MGDK </a:t>
            </a:r>
          </a:p>
          <a:p>
            <a:pPr marL="0" indent="0">
              <a:buNone/>
            </a:pPr>
            <a:endParaRPr lang="pl-PL" sz="1900" dirty="0" smtClean="0"/>
          </a:p>
          <a:p>
            <a:r>
              <a:rPr lang="pl-PL" sz="2000" b="1" dirty="0"/>
              <a:t>FINANSE POZYSKANE PRZEZ MGDK </a:t>
            </a:r>
            <a:r>
              <a:rPr lang="pl-PL" sz="2000" b="1" dirty="0" smtClean="0"/>
              <a:t>w 2022 </a:t>
            </a:r>
            <a:r>
              <a:rPr lang="pl-PL" sz="2000" b="1" dirty="0"/>
              <a:t>r</a:t>
            </a:r>
            <a:r>
              <a:rPr lang="pl-PL" sz="2000" b="1" dirty="0" smtClean="0"/>
              <a:t>.</a:t>
            </a:r>
          </a:p>
          <a:p>
            <a:pPr marL="0" indent="0">
              <a:buNone/>
            </a:pPr>
            <a:endParaRPr lang="pl-PL" sz="2000" b="1" dirty="0"/>
          </a:p>
          <a:p>
            <a:pPr algn="ctr"/>
            <a:r>
              <a:rPr lang="pl-PL" sz="2000" u="sng" dirty="0" smtClean="0"/>
              <a:t>Dotacja 2 </a:t>
            </a:r>
            <a:r>
              <a:rPr lang="pl-PL" sz="2000" u="sng" dirty="0"/>
              <a:t>0</a:t>
            </a:r>
            <a:r>
              <a:rPr lang="pl-PL" sz="2000" u="sng" dirty="0" smtClean="0"/>
              <a:t>00 </a:t>
            </a:r>
            <a:r>
              <a:rPr lang="pl-PL" sz="2000" u="sng" dirty="0"/>
              <a:t>zł ze Starostwa </a:t>
            </a:r>
            <a:r>
              <a:rPr lang="pl-PL" sz="2000" u="sng" dirty="0" smtClean="0"/>
              <a:t>Powiatowego w Rzeszowie</a:t>
            </a:r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algn="ctr"/>
            <a:r>
              <a:rPr lang="pl-PL" sz="2600" b="1" u="sng" dirty="0" smtClean="0"/>
              <a:t>PRZYCHODY WŁASNE: 166 669,50 ZŁ</a:t>
            </a:r>
          </a:p>
          <a:p>
            <a:pPr marL="0" indent="0" algn="ctr">
              <a:buNone/>
            </a:pPr>
            <a:endParaRPr lang="pl-PL" sz="1900" b="1" dirty="0" smtClean="0"/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293" y="789223"/>
            <a:ext cx="835413" cy="8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7968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ZASOBY KADROWE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smtClean="0"/>
              <a:t> 11 osób –  </a:t>
            </a:r>
            <a:r>
              <a:rPr lang="pl-PL" dirty="0" smtClean="0"/>
              <a:t>10 etatów</a:t>
            </a:r>
          </a:p>
          <a:p>
            <a:pPr marL="0" indent="0">
              <a:buNone/>
            </a:pPr>
            <a:r>
              <a:rPr lang="pl-PL" dirty="0" smtClean="0"/>
              <a:t>w tym: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3</a:t>
            </a:r>
            <a:r>
              <a:rPr lang="pl-PL" b="1" dirty="0" smtClean="0"/>
              <a:t> instruktorów </a:t>
            </a:r>
            <a:r>
              <a:rPr lang="pl-PL" dirty="0" smtClean="0"/>
              <a:t>– 2 ½</a:t>
            </a:r>
            <a:r>
              <a:rPr lang="pl-PL" b="1" dirty="0" smtClean="0"/>
              <a:t> </a:t>
            </a:r>
            <a:r>
              <a:rPr lang="pl-PL" dirty="0" smtClean="0"/>
              <a:t>etatów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Dodatkowo: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</a:t>
            </a:r>
            <a:r>
              <a:rPr lang="pl-PL" b="1" dirty="0"/>
              <a:t>9</a:t>
            </a:r>
            <a:r>
              <a:rPr lang="pl-PL" b="1" dirty="0" smtClean="0"/>
              <a:t> instruktorów </a:t>
            </a:r>
            <a:r>
              <a:rPr lang="pl-PL" dirty="0" smtClean="0"/>
              <a:t>– umowy zlecenia</a:t>
            </a:r>
            <a:endParaRPr lang="pl-PL" dirty="0"/>
          </a:p>
        </p:txBody>
      </p:sp>
      <p:pic>
        <p:nvPicPr>
          <p:cNvPr id="7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195" y="891254"/>
            <a:ext cx="987610" cy="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ud.interia.pl/html/getattach,mid,22132,mpid,5,uid,ea8de2daf59a7669,min,0,/IMG-20181130-WA0006.jpg,maxwidth,1920,maxheight,969?f=IMG-20181130-WA0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https://ud.interia.pl/html/getattach,mid,22132,mpid,5,uid,ea8de2daf59a7669,min,0,/IMG-20181130-WA0006.jpg,maxwidth,1920,maxheight,969?f=IMG-20181130-WA00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6" descr="https://ud.interia.pl/html/getattach,mid,22132,mpid,5,uid,ea8de2daf59a7669,min,0,/IMG-20181130-WA0006.jpg,maxwidth,1920,maxheight,969?f=IMG-20181130-WA000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8" descr="https://ud.interia.pl/html/getattach,mid,22132,mpid,5,uid,ea8de2daf59a7669,min,0,/IMG-20181130-WA0006.jpg,maxwidth,1920,maxheight,969?f=IMG-20181130-WA000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2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4126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ZAPRASZAMY NA NASZĄ STRONĘ INTERNETOWĄ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FF0000"/>
                </a:solidFill>
                <a:hlinkClick r:id="rId2"/>
              </a:rPr>
              <a:t>www.mgdk.pl</a:t>
            </a:r>
            <a:endParaRPr lang="pl-PL" dirty="0"/>
          </a:p>
          <a:p>
            <a:pPr marL="0" indent="0" algn="ctr">
              <a:buNone/>
            </a:pPr>
            <a:endParaRPr lang="pl-PL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4400" b="1" dirty="0" smtClean="0">
              <a:solidFill>
                <a:srgbClr val="FF0000"/>
              </a:solidFill>
              <a:hlinkClick r:id="rId2"/>
            </a:endParaRPr>
          </a:p>
          <a:p>
            <a:pPr marL="0" indent="0" algn="ctr">
              <a:buNone/>
            </a:pPr>
            <a:endParaRPr lang="pl-PL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282" y="951437"/>
            <a:ext cx="665435" cy="6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7888" y="2303410"/>
            <a:ext cx="6588224" cy="35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4126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ZAPRASZAMY NA NASZ FANPAGE 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4800" y="1710389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b="1" dirty="0">
                <a:solidFill>
                  <a:srgbClr val="0070C0"/>
                </a:solidFill>
                <a:hlinkClick r:id="rId2"/>
              </a:rPr>
              <a:t>https://www.facebook.com/mgdk.glogow.mlp/</a:t>
            </a:r>
            <a:endParaRPr lang="pl-PL" sz="1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1800" b="1" dirty="0" smtClean="0">
              <a:solidFill>
                <a:srgbClr val="0070C0"/>
              </a:solidFill>
              <a:hlinkClick r:id="rId3"/>
            </a:endParaRPr>
          </a:p>
          <a:p>
            <a:pPr marL="0" indent="0" algn="ctr">
              <a:buNone/>
            </a:pPr>
            <a:endParaRPr lang="pl-PL" sz="4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4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282" y="951437"/>
            <a:ext cx="665435" cy="6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2303410"/>
            <a:ext cx="6624736" cy="35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63" y="-111939"/>
            <a:ext cx="9022776" cy="79891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GRUPY I ZESPOŁY DZIAŁAJĄCE PRZY MGDK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70597" y="1783723"/>
            <a:ext cx="850392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pl-PL" sz="2000" dirty="0"/>
              <a:t>Zespół Pieśni i Tańca „Mali </a:t>
            </a:r>
            <a:r>
              <a:rPr lang="pl-PL" sz="2000" dirty="0" err="1"/>
              <a:t>Przewrotniacy</a:t>
            </a:r>
            <a:r>
              <a:rPr lang="pl-PL" sz="2000" dirty="0"/>
              <a:t>”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000" dirty="0" smtClean="0"/>
              <a:t>Zespół Pieśni i Tańca „</a:t>
            </a:r>
            <a:r>
              <a:rPr lang="pl-PL" sz="2000" dirty="0" err="1" smtClean="0"/>
              <a:t>Przewrotniacy</a:t>
            </a:r>
            <a:r>
              <a:rPr lang="pl-PL" sz="2000" dirty="0"/>
              <a:t>”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000" dirty="0" smtClean="0"/>
              <a:t>Taniec nowoczesny –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2 grupy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000" dirty="0" smtClean="0"/>
              <a:t>Warsztaty rękodzieła – 6 grup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000" dirty="0" smtClean="0"/>
              <a:t>Zajęcia </a:t>
            </a:r>
            <a:r>
              <a:rPr lang="pl-PL" sz="2000" dirty="0"/>
              <a:t>plastyczne – </a:t>
            </a:r>
            <a:r>
              <a:rPr lang="pl-PL" sz="2000" dirty="0" smtClean="0"/>
              <a:t>5 grup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000" dirty="0" smtClean="0"/>
              <a:t>Zespół muzyczny Łubu-Dubu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000" dirty="0" smtClean="0"/>
              <a:t>Zespół </a:t>
            </a:r>
            <a:r>
              <a:rPr lang="pl-PL" sz="2000" dirty="0"/>
              <a:t>Pieśni i </a:t>
            </a:r>
            <a:r>
              <a:rPr lang="pl-PL" sz="2000" dirty="0" smtClean="0"/>
              <a:t>Tańca ,,Hanka”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sz="2000" dirty="0" smtClean="0"/>
              <a:t>Grupa wokalna </a:t>
            </a:r>
            <a:r>
              <a:rPr lang="pl-PL" sz="2000" dirty="0" err="1" smtClean="0"/>
              <a:t>ZPiT</a:t>
            </a:r>
            <a:r>
              <a:rPr lang="pl-PL" sz="2000" dirty="0" smtClean="0"/>
              <a:t> „Hanka”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sz="2000" dirty="0" smtClean="0"/>
              <a:t>Kapela „Hanka”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sz="2000" dirty="0" smtClean="0"/>
              <a:t>Sekcja fotograficzna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sz="2000" dirty="0" smtClean="0"/>
              <a:t>Zumba – 6 grup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pl-PL" sz="2000" dirty="0" smtClean="0"/>
              <a:t>Dance Kids</a:t>
            </a: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67389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395" y="3345631"/>
            <a:ext cx="1673854" cy="236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28987"/>
            <a:ext cx="2510419" cy="1412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963" y="5259400"/>
            <a:ext cx="2251345" cy="1292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5274207"/>
            <a:ext cx="2540489" cy="12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868168"/>
            <a:ext cx="2307744" cy="154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321" y="2354344"/>
            <a:ext cx="3232220" cy="147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78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4126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ZAPRASZAMY NA NASZ KANAŁ YouTube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4800" y="1710389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b="1" dirty="0">
                <a:solidFill>
                  <a:srgbClr val="0070C0"/>
                </a:solidFill>
                <a:hlinkClick r:id="rId2"/>
              </a:rPr>
              <a:t>https://www.youtube.com/@mgdkglogowmlp</a:t>
            </a:r>
            <a:endParaRPr lang="pl-PL" sz="1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1800" b="1" dirty="0" smtClean="0">
              <a:solidFill>
                <a:srgbClr val="0070C0"/>
              </a:solidFill>
              <a:hlinkClick r:id="rId3"/>
            </a:endParaRPr>
          </a:p>
          <a:p>
            <a:pPr marL="0" indent="0" algn="ctr">
              <a:buNone/>
            </a:pPr>
            <a:endParaRPr lang="pl-PL" sz="4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4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282" y="951437"/>
            <a:ext cx="665435" cy="6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hlinkClick r:id="rId2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636" y="2303410"/>
            <a:ext cx="6804248" cy="36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sz="2800" b="1" dirty="0" smtClean="0"/>
              <a:t>DZIĘKUJĘ ZA UWAGĘ !!!</a:t>
            </a:r>
          </a:p>
          <a:p>
            <a:pPr marL="0" indent="0" algn="ctr">
              <a:buNone/>
            </a:pPr>
            <a:endParaRPr lang="pl-PL" sz="2800" b="1" dirty="0" smtClean="0"/>
          </a:p>
          <a:p>
            <a:pPr marL="0" indent="0" algn="ctr">
              <a:buNone/>
            </a:pPr>
            <a:endParaRPr lang="pl-PL" sz="2800" b="1" dirty="0"/>
          </a:p>
          <a:p>
            <a:pPr marL="0" indent="0" algn="ctr">
              <a:buNone/>
            </a:pPr>
            <a:r>
              <a:rPr lang="pl-PL" sz="1800" b="1" dirty="0" smtClean="0"/>
              <a:t>Dariusz Lewandowski-Socha</a:t>
            </a:r>
          </a:p>
          <a:p>
            <a:pPr marL="0" indent="0" algn="ctr">
              <a:buNone/>
            </a:pPr>
            <a:r>
              <a:rPr lang="pl-PL" sz="1800" b="1" dirty="0" smtClean="0"/>
              <a:t>Dyrektor</a:t>
            </a:r>
          </a:p>
          <a:p>
            <a:pPr marL="0" indent="0" algn="ctr">
              <a:buNone/>
            </a:pPr>
            <a:r>
              <a:rPr lang="pl-PL" sz="1800" b="1" dirty="0" smtClean="0"/>
              <a:t>Miejsko Gminnego Domu Kultury</a:t>
            </a:r>
          </a:p>
          <a:p>
            <a:pPr marL="0" indent="0" algn="ctr">
              <a:buNone/>
            </a:pPr>
            <a:r>
              <a:rPr lang="pl-PL" sz="1800" b="1" dirty="0" smtClean="0"/>
              <a:t>im. Franciszka Kotuli </a:t>
            </a:r>
          </a:p>
          <a:p>
            <a:pPr marL="0" indent="0" algn="ctr">
              <a:buNone/>
            </a:pPr>
            <a:r>
              <a:rPr lang="pl-PL" sz="1800" b="1" dirty="0" smtClean="0"/>
              <a:t>w Głogowie Małopolskim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sz="2400" dirty="0" smtClean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1023078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GOŚCINNIE W MGDK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4800" y="1515755"/>
            <a:ext cx="850392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AA ,,Eden”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Al-Anon ,,Oaza”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Gabinet Logopedyczny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Punkt Porad Prawnych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Związek Emerytów, Rencistów i Inwalidów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Zespół muzyczny Paproszki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CODE Fun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EduLink</a:t>
            </a:r>
            <a:r>
              <a:rPr lang="pl-PL" sz="2000" dirty="0" smtClean="0"/>
              <a:t> – kursy dla dzieci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Pilates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Tenis stołowy TTKF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Szkolenia dla obywateli z Ukrainy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Ukraińska grupa </a:t>
            </a:r>
            <a:r>
              <a:rPr lang="pl-PL" sz="2000" dirty="0" err="1" smtClean="0"/>
              <a:t>Berehyni</a:t>
            </a:r>
            <a:endParaRPr lang="pl-PL" sz="20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82056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4042" y="66128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WSPÓŁPRACA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90392" y="1484784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Współpraca MGDK z:</a:t>
            </a:r>
            <a:endParaRPr lang="pl-PL" sz="200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sz="2100" dirty="0"/>
              <a:t>innymi samorządami, w tym zagraniczna</a:t>
            </a:r>
          </a:p>
          <a:p>
            <a:r>
              <a:rPr lang="pl-PL" sz="2100" dirty="0" smtClean="0"/>
              <a:t>Sołectwami</a:t>
            </a:r>
            <a:endParaRPr lang="pl-PL" sz="2100" dirty="0"/>
          </a:p>
          <a:p>
            <a:r>
              <a:rPr lang="pl-PL" sz="2100" dirty="0" smtClean="0"/>
              <a:t>Biblioteką</a:t>
            </a:r>
          </a:p>
          <a:p>
            <a:r>
              <a:rPr lang="pl-PL" sz="2100" dirty="0" smtClean="0"/>
              <a:t>Szkołą Muzyczną</a:t>
            </a:r>
          </a:p>
          <a:p>
            <a:r>
              <a:rPr lang="pl-PL" sz="2100" dirty="0" smtClean="0"/>
              <a:t>Przedszkolami</a:t>
            </a:r>
          </a:p>
          <a:p>
            <a:r>
              <a:rPr lang="pl-PL" sz="2100" dirty="0" smtClean="0"/>
              <a:t>Szkołami podstawowymi</a:t>
            </a:r>
          </a:p>
          <a:p>
            <a:r>
              <a:rPr lang="pl-PL" sz="2100" dirty="0" smtClean="0"/>
              <a:t>Zespołem Szkół Ogólnokształcących</a:t>
            </a:r>
          </a:p>
          <a:p>
            <a:r>
              <a:rPr lang="pl-PL" sz="2100" dirty="0" smtClean="0"/>
              <a:t>Kołami Gospodyń Wiejskich</a:t>
            </a:r>
          </a:p>
          <a:p>
            <a:r>
              <a:rPr lang="pl-PL" sz="2100" dirty="0" smtClean="0"/>
              <a:t>Związkiem Emerytów, Rencistów i Inwalidów</a:t>
            </a:r>
          </a:p>
          <a:p>
            <a:r>
              <a:rPr lang="pl-PL" sz="2100" dirty="0" smtClean="0"/>
              <a:t>grupą AA  </a:t>
            </a:r>
          </a:p>
          <a:p>
            <a:r>
              <a:rPr lang="pl-PL" sz="2100" dirty="0" smtClean="0"/>
              <a:t>grupą Al-</a:t>
            </a:r>
            <a:r>
              <a:rPr lang="pl-PL" sz="2100" dirty="0" err="1" smtClean="0"/>
              <a:t>Anon</a:t>
            </a:r>
            <a:endParaRPr lang="pl-PL" sz="2100" dirty="0" smtClean="0"/>
          </a:p>
          <a:p>
            <a:r>
              <a:rPr lang="pl-PL" sz="2100" dirty="0" smtClean="0"/>
              <a:t>Dziennym domem „Senior </a:t>
            </a:r>
            <a:r>
              <a:rPr lang="pl-PL" sz="2100" dirty="0"/>
              <a:t>W</a:t>
            </a:r>
            <a:r>
              <a:rPr lang="pl-PL" sz="2100" dirty="0" smtClean="0"/>
              <a:t>igor”</a:t>
            </a:r>
          </a:p>
          <a:p>
            <a:r>
              <a:rPr lang="pl-PL" sz="2100" dirty="0" smtClean="0"/>
              <a:t>Środowiskowym Domem Samopomocy</a:t>
            </a:r>
          </a:p>
          <a:p>
            <a:r>
              <a:rPr lang="pl-PL" sz="2100" dirty="0" smtClean="0"/>
              <a:t>Referatem Sportu i Rekreacji </a:t>
            </a:r>
            <a:r>
              <a:rPr lang="pl-PL" sz="2100" dirty="0" err="1" smtClean="0"/>
              <a:t>UMiG</a:t>
            </a:r>
            <a:endParaRPr lang="pl-PL" sz="2100" dirty="0" smtClean="0"/>
          </a:p>
          <a:p>
            <a:endParaRPr lang="pl-PL" dirty="0"/>
          </a:p>
        </p:txBody>
      </p:sp>
      <p:pic>
        <p:nvPicPr>
          <p:cNvPr id="6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680" y="741204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897962"/>
            <a:ext cx="3057556" cy="2039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191240"/>
            <a:ext cx="3048631" cy="203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336487"/>
            <a:ext cx="3060954" cy="2042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84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/>
                </a:solidFill>
              </a:rPr>
              <a:t>ZAJĘCIA STAŁE NA TERENIE GMINY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36416" y="1149131"/>
            <a:ext cx="8671167" cy="5325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400" b="1" u="sng" dirty="0" smtClean="0">
                <a:solidFill>
                  <a:schemeClr val="bg2">
                    <a:lumMod val="50000"/>
                  </a:schemeClr>
                </a:solidFill>
              </a:rPr>
              <a:t>Głogów Małopolski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 smtClean="0"/>
              <a:t>Aktywna Grupa Twórców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Grupa Teatralna Hrabia von Trupki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Grupa Teatru </a:t>
            </a:r>
            <a:r>
              <a:rPr lang="pl-PL" sz="1800" dirty="0"/>
              <a:t>Niespodziewanego ,,Antynuda</a:t>
            </a:r>
            <a:r>
              <a:rPr lang="pl-PL" sz="1800" dirty="0" smtClean="0"/>
              <a:t>”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Gminna Orkiestra Dęta</a:t>
            </a:r>
          </a:p>
          <a:p>
            <a:pPr marL="0" indent="0">
              <a:buNone/>
            </a:pPr>
            <a:r>
              <a:rPr lang="pl-PL" sz="1800" dirty="0" smtClean="0"/>
              <a:t>Chór </a:t>
            </a:r>
            <a:r>
              <a:rPr lang="pl-PL" sz="1800" dirty="0" err="1" smtClean="0"/>
              <a:t>Cantus</a:t>
            </a:r>
            <a:r>
              <a:rPr lang="pl-PL" sz="1800" dirty="0" smtClean="0"/>
              <a:t> </a:t>
            </a:r>
            <a:r>
              <a:rPr lang="pl-PL" sz="1800" dirty="0" err="1" smtClean="0"/>
              <a:t>Niva</a:t>
            </a:r>
            <a:endParaRPr lang="pl-PL" sz="1800" dirty="0" smtClean="0"/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Taniec nowoczesny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Zajęcia plastyczne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Zespół Pieśni i Tańca „Hanka”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Grupa Wokalna Zespołu Pieśni i Tańca  „Hanka”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Kapela „Hanka”</a:t>
            </a:r>
          </a:p>
          <a:p>
            <a:pPr marL="0" indent="0">
              <a:buNone/>
            </a:pPr>
            <a:r>
              <a:rPr lang="pl-PL" sz="1800" dirty="0" smtClean="0"/>
              <a:t>Warsztaty rękodzieła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Zajęcia szachowe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Sekcja fotograficzna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Zajęcia dla dzieci z Ukrainy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smtClean="0"/>
              <a:t>Język polski dla Ukraińców</a:t>
            </a:r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1800" dirty="0" err="1" smtClean="0"/>
              <a:t>Pilates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Dance Kids</a:t>
            </a:r>
          </a:p>
          <a:p>
            <a:pPr marL="0" indent="0">
              <a:buNone/>
            </a:pPr>
            <a:r>
              <a:rPr lang="pl-PL" sz="1800" dirty="0" smtClean="0"/>
              <a:t>Zumba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2400" dirty="0" smtClean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195" y="856141"/>
            <a:ext cx="987610" cy="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070" y="2873756"/>
            <a:ext cx="3202130" cy="1801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070" y="943639"/>
            <a:ext cx="3217180" cy="176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056" y="4849712"/>
            <a:ext cx="5868144" cy="161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6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2364" y="32528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ZAJĘCIA STAŁE NA TERENIE GMINY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535644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u="sng" dirty="0" smtClean="0">
                <a:solidFill>
                  <a:schemeClr val="bg2">
                    <a:lumMod val="50000"/>
                  </a:schemeClr>
                </a:solidFill>
              </a:rPr>
              <a:t>Budy Głogowskie</a:t>
            </a:r>
          </a:p>
          <a:p>
            <a:pPr marL="0" indent="0">
              <a:buNone/>
            </a:pPr>
            <a:r>
              <a:rPr lang="pl-PL" sz="2000" dirty="0" smtClean="0"/>
              <a:t>Zumba</a:t>
            </a: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560" y="848607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868144" y="1454008"/>
            <a:ext cx="296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Przewrotne</a:t>
            </a:r>
          </a:p>
          <a:p>
            <a:r>
              <a:rPr lang="pl-PL" sz="2000" dirty="0"/>
              <a:t>Kapela </a:t>
            </a:r>
            <a:r>
              <a:rPr lang="pl-PL" sz="2000" dirty="0" err="1" smtClean="0"/>
              <a:t>Przewrotniacy</a:t>
            </a:r>
            <a:endParaRPr lang="pl-PL" sz="2000" dirty="0"/>
          </a:p>
          <a:p>
            <a:r>
              <a:rPr lang="pl-PL" sz="2000" dirty="0" err="1" smtClean="0"/>
              <a:t>ZPiT</a:t>
            </a:r>
            <a:r>
              <a:rPr lang="pl-PL" sz="2000" dirty="0" smtClean="0"/>
              <a:t> </a:t>
            </a:r>
            <a:r>
              <a:rPr lang="pl-PL" sz="2000" dirty="0" err="1" smtClean="0"/>
              <a:t>Przewrotniacy</a:t>
            </a:r>
            <a:endParaRPr lang="pl-PL" sz="2000" dirty="0" smtClean="0"/>
          </a:p>
          <a:p>
            <a:r>
              <a:rPr lang="pl-PL" sz="2000" dirty="0" err="1" smtClean="0"/>
              <a:t>ZPiT</a:t>
            </a:r>
            <a:r>
              <a:rPr lang="pl-PL" sz="2000" dirty="0" smtClean="0"/>
              <a:t> Mali </a:t>
            </a:r>
            <a:r>
              <a:rPr lang="pl-PL" sz="2000" dirty="0" err="1" smtClean="0"/>
              <a:t>Przewrotniacy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18" y="4770278"/>
            <a:ext cx="2669757" cy="1780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387" y="4573372"/>
            <a:ext cx="3868377" cy="1976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42195" y="4021624"/>
            <a:ext cx="2448272" cy="2256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12" y="2530641"/>
            <a:ext cx="2044363" cy="2412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3059832" y="2022810"/>
            <a:ext cx="2652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chemeClr val="bg2">
                    <a:lumMod val="50000"/>
                  </a:schemeClr>
                </a:solidFill>
              </a:rPr>
              <a:t>Osiedle Styków</a:t>
            </a:r>
          </a:p>
          <a:p>
            <a:r>
              <a:rPr lang="pl-PL" dirty="0" smtClean="0"/>
              <a:t>Taniec nowoczesny</a:t>
            </a:r>
          </a:p>
          <a:p>
            <a:r>
              <a:rPr lang="pl-PL" dirty="0" smtClean="0"/>
              <a:t>Zumba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855974" y="286233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u="sng" dirty="0" smtClean="0">
                <a:solidFill>
                  <a:schemeClr val="bg2">
                    <a:lumMod val="50000"/>
                  </a:schemeClr>
                </a:solidFill>
              </a:rPr>
              <a:t>Wysoka </a:t>
            </a:r>
            <a:r>
              <a:rPr lang="pl-PL" sz="2000" b="1" u="sng" dirty="0" err="1" smtClean="0">
                <a:solidFill>
                  <a:schemeClr val="bg2">
                    <a:lumMod val="50000"/>
                  </a:schemeClr>
                </a:solidFill>
              </a:rPr>
              <a:t>Głogowaka</a:t>
            </a:r>
            <a:endParaRPr lang="pl-PL" sz="20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sz="2000" dirty="0" smtClean="0"/>
              <a:t>Chór Męski Gloria</a:t>
            </a:r>
          </a:p>
          <a:p>
            <a:r>
              <a:rPr lang="pl-PL" sz="2000" dirty="0" smtClean="0"/>
              <a:t>Warsztaty rękodzieła</a:t>
            </a:r>
          </a:p>
          <a:p>
            <a:r>
              <a:rPr lang="pl-PL" sz="2000" dirty="0" smtClean="0"/>
              <a:t>Zajęcia plastyczne</a:t>
            </a:r>
          </a:p>
          <a:p>
            <a:r>
              <a:rPr lang="pl-PL" sz="2000" dirty="0" smtClean="0"/>
              <a:t>Taniec towarzyski</a:t>
            </a:r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104624" y="3212401"/>
            <a:ext cx="27241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chemeClr val="bg2">
                    <a:lumMod val="50000"/>
                  </a:schemeClr>
                </a:solidFill>
              </a:rPr>
              <a:t>Osiedle Rogoźnica</a:t>
            </a:r>
          </a:p>
          <a:p>
            <a:r>
              <a:rPr lang="pl-PL" dirty="0" smtClean="0"/>
              <a:t>Zumba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95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5895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/>
                </a:solidFill>
              </a:rPr>
              <a:t>OSIĄGNIĘCIA ZESPOŁÓW DZIAŁAJĄCYCH PRZY MGDK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175" y="983716"/>
            <a:ext cx="951862" cy="9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761" y="3480515"/>
            <a:ext cx="4238477" cy="282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251520" y="1923925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/>
              <a:t>OSIĄGNIĘCIA </a:t>
            </a:r>
            <a:r>
              <a:rPr lang="pl-PL" b="1" u="sng" dirty="0" smtClean="0"/>
              <a:t>Grupy Wokalnej </a:t>
            </a:r>
            <a:r>
              <a:rPr lang="pl-PL" b="1" u="sng" dirty="0" err="1" smtClean="0"/>
              <a:t>ZPiT„Hanka</a:t>
            </a:r>
            <a:r>
              <a:rPr lang="pl-PL" b="1" u="sng" dirty="0" smtClean="0"/>
              <a:t>”</a:t>
            </a:r>
          </a:p>
          <a:p>
            <a:endParaRPr lang="pl-PL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III miejsce w konkursie Utworów Ludowych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Brązowy Dyplom w Międzynarodowym Festiwalu    Kolęd i Pastorałek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4763</TotalTime>
  <Words>1287</Words>
  <Application>Microsoft Office PowerPoint</Application>
  <PresentationFormat>Pokaz na ekranie (4:3)</PresentationFormat>
  <Paragraphs>372</Paragraphs>
  <Slides>41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7" baseType="lpstr">
      <vt:lpstr>Arial</vt:lpstr>
      <vt:lpstr>Calibri</vt:lpstr>
      <vt:lpstr>Georgia</vt:lpstr>
      <vt:lpstr>Wingdings</vt:lpstr>
      <vt:lpstr>Wingdings 2</vt:lpstr>
      <vt:lpstr>Miejski</vt:lpstr>
      <vt:lpstr>Miejsko Gminny Dom Kultury im. Franciszka Kotuli w Głogowie Małopolskim</vt:lpstr>
      <vt:lpstr>ZAJĘCIA STAŁE</vt:lpstr>
      <vt:lpstr>GRUPY I ZESPOŁY DZIAŁAJĄCE PRZY MGDK</vt:lpstr>
      <vt:lpstr>GRUPY I ZESPOŁY DZIAŁAJĄCE PRZY MGDK</vt:lpstr>
      <vt:lpstr>GOŚCINNIE W MGDK</vt:lpstr>
      <vt:lpstr>WSPÓŁPRACA</vt:lpstr>
      <vt:lpstr>ZAJĘCIA STAŁE NA TERENIE GMINY</vt:lpstr>
      <vt:lpstr>ZAJĘCIA STAŁE NA TERENIE GMINY</vt:lpstr>
      <vt:lpstr>OSIĄGNIĘCIA ZESPOŁÓW DZIAŁAJĄCYCH PRZY MGDK</vt:lpstr>
      <vt:lpstr>OSIĄGNIĘCIA ZESPOŁÓW DZIAŁAJĄCYCH PRZY MGDK</vt:lpstr>
      <vt:lpstr>OSIĄGNIĘCIA ZESPOŁÓW DZIAŁAJĄCYCH PRZY MGDK</vt:lpstr>
      <vt:lpstr>OSIĄGNIĘCIA ZESPOŁÓW DZIAŁAJĄCYCH PRZY MGDK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KONKURSY PLASTYCZNE</vt:lpstr>
      <vt:lpstr>WYSTAWY</vt:lpstr>
      <vt:lpstr>Prezentacja programu PowerPoint</vt:lpstr>
      <vt:lpstr>WYSTAWY</vt:lpstr>
      <vt:lpstr>WYSTAWY</vt:lpstr>
      <vt:lpstr>Prezentacja programu PowerPoint</vt:lpstr>
      <vt:lpstr>WYSTAWY</vt:lpstr>
      <vt:lpstr>WERNISAŻE / FINISAŻE </vt:lpstr>
      <vt:lpstr>PLENERY ARTYSTYCZNE  </vt:lpstr>
      <vt:lpstr>PLENERY ARTYSTYCZNE  </vt:lpstr>
      <vt:lpstr>Projekcje Filmowe w MGDK</vt:lpstr>
      <vt:lpstr>PONADTO GRUPY DZIAŁAJACE POD PATRONATEM MGDK UŚWIETNIAJĄ</vt:lpstr>
      <vt:lpstr>POZYSKANE FINANSE</vt:lpstr>
      <vt:lpstr>POZYSKANE FINANSE</vt:lpstr>
      <vt:lpstr>POZYSKANE FINANSE</vt:lpstr>
      <vt:lpstr>ZASOBY KADROWE</vt:lpstr>
      <vt:lpstr>ZAPRASZAMY NA NASZĄ STRONĘ INTERNETOWĄ</vt:lpstr>
      <vt:lpstr>ZAPRASZAMY NA NASZ FANPAGE </vt:lpstr>
      <vt:lpstr>ZAPRASZAMY NA NASZ KANAŁ YouTube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Miejsko Gminny Dom Kultury im. Franciszka Kotuli w G</dc:title>
  <dc:creator>sekretariat2</dc:creator>
  <cp:lastModifiedBy>admin</cp:lastModifiedBy>
  <cp:revision>376</cp:revision>
  <dcterms:created xsi:type="dcterms:W3CDTF">2019-04-02T14:01:55Z</dcterms:created>
  <dcterms:modified xsi:type="dcterms:W3CDTF">2023-04-12T16:02:27Z</dcterms:modified>
</cp:coreProperties>
</file>