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308" r:id="rId7"/>
    <p:sldId id="306" r:id="rId8"/>
    <p:sldId id="262" r:id="rId9"/>
    <p:sldId id="293" r:id="rId10"/>
    <p:sldId id="322" r:id="rId11"/>
    <p:sldId id="301" r:id="rId12"/>
    <p:sldId id="323" r:id="rId13"/>
    <p:sldId id="314" r:id="rId14"/>
    <p:sldId id="325" r:id="rId15"/>
    <p:sldId id="268" r:id="rId16"/>
    <p:sldId id="315" r:id="rId17"/>
    <p:sldId id="269" r:id="rId18"/>
    <p:sldId id="316" r:id="rId19"/>
    <p:sldId id="274" r:id="rId20"/>
    <p:sldId id="317" r:id="rId21"/>
    <p:sldId id="318" r:id="rId22"/>
    <p:sldId id="309" r:id="rId23"/>
    <p:sldId id="321" r:id="rId24"/>
    <p:sldId id="276" r:id="rId25"/>
    <p:sldId id="320" r:id="rId26"/>
    <p:sldId id="280" r:id="rId27"/>
    <p:sldId id="310" r:id="rId28"/>
    <p:sldId id="319" r:id="rId29"/>
    <p:sldId id="311" r:id="rId30"/>
    <p:sldId id="282" r:id="rId31"/>
    <p:sldId id="329" r:id="rId32"/>
    <p:sldId id="327" r:id="rId33"/>
    <p:sldId id="328" r:id="rId34"/>
    <p:sldId id="305" r:id="rId35"/>
    <p:sldId id="275" r:id="rId36"/>
    <p:sldId id="299" r:id="rId37"/>
    <p:sldId id="312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663BE-A121-4B38-86FA-D0D79638FFDA}" type="datetimeFigureOut">
              <a:rPr lang="pl-PL" smtClean="0"/>
              <a:t>04.05.2022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400C-E088-40AC-8572-7C633B0C7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11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93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33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22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400C-E088-40AC-8572-7C633B0C72D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8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1A0741-D834-4517-8E67-0332D57E0C4C}" type="datetimeFigureOut">
              <a:rPr lang="pl-PL" smtClean="0"/>
              <a:t>04.05.2022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1F1F57-F1C2-4A19-9D0B-AEBEAF34AA8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2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34.jpeg"/><Relationship Id="rId7" Type="http://schemas.openxmlformats.org/officeDocument/2006/relationships/image" Target="../media/image138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Relationship Id="rId9" Type="http://schemas.openxmlformats.org/officeDocument/2006/relationships/image" Target="../media/image1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7" Type="http://schemas.openxmlformats.org/officeDocument/2006/relationships/image" Target="../media/image14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Relationship Id="rId9" Type="http://schemas.openxmlformats.org/officeDocument/2006/relationships/image" Target="../media/image1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hyperlink" Target="http://www.mgdk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56489" y="2872087"/>
            <a:ext cx="4320480" cy="554144"/>
          </a:xfrm>
        </p:spPr>
        <p:txBody>
          <a:bodyPr>
            <a:noAutofit/>
          </a:bodyPr>
          <a:lstStyle/>
          <a:p>
            <a:r>
              <a:rPr lang="pl-PL" sz="1800" dirty="0"/>
              <a:t>DZIAŁALNOŚĆ: </a:t>
            </a:r>
          </a:p>
          <a:p>
            <a:r>
              <a:rPr lang="pl-PL" sz="1800" dirty="0"/>
              <a:t>2021-2022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1406" y="188353"/>
            <a:ext cx="8141188" cy="1155918"/>
          </a:xfrm>
        </p:spPr>
        <p:txBody>
          <a:bodyPr>
            <a:normAutofit/>
          </a:bodyPr>
          <a:lstStyle/>
          <a:p>
            <a:r>
              <a:rPr lang="pl-PL" sz="4000" b="1" dirty="0"/>
              <a:t>Miejsko Gminny Dom Kultury</a:t>
            </a:r>
            <a:br>
              <a:rPr lang="pl-PL" dirty="0"/>
            </a:br>
            <a:r>
              <a:rPr lang="pl-PL" sz="2700" dirty="0"/>
              <a:t>im. Franciszka Kotuli w Głogowie Małopolskim</a:t>
            </a:r>
          </a:p>
        </p:txBody>
      </p:sp>
      <p:pic>
        <p:nvPicPr>
          <p:cNvPr id="10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521" y="1701394"/>
            <a:ext cx="1058958" cy="10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793" y="3628324"/>
            <a:ext cx="3617873" cy="24146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23" y="1737304"/>
            <a:ext cx="2736303" cy="18262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437112"/>
            <a:ext cx="3168352" cy="21138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859564"/>
            <a:ext cx="3273834" cy="218336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407105"/>
            <a:ext cx="3157314" cy="188823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5"/>
          <a:stretch/>
        </p:blipFill>
        <p:spPr>
          <a:xfrm>
            <a:off x="6064270" y="2864961"/>
            <a:ext cx="2736304" cy="16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8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1586505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u="sng" dirty="0"/>
              <a:t>OSIĄGNIĘCIA AKTYWNEJ GRUPY TWÓRCÓW </a:t>
            </a:r>
          </a:p>
          <a:p>
            <a:r>
              <a:rPr lang="pl-PL" sz="1600" dirty="0"/>
              <a:t>w konkursie „Kobieta w malarstwie i rzeźbie”</a:t>
            </a:r>
            <a:endParaRPr lang="pl-PL" sz="1600" b="1" u="sng" dirty="0"/>
          </a:p>
          <a:p>
            <a:endParaRPr lang="pl-PL" sz="1600" b="1" u="sng" dirty="0"/>
          </a:p>
          <a:p>
            <a:r>
              <a:rPr lang="pl-PL" sz="1600" b="1" u="sng" dirty="0"/>
              <a:t>W kategorii malarstwa:</a:t>
            </a:r>
          </a:p>
          <a:p>
            <a:r>
              <a:rPr lang="pl-PL" sz="1600" dirty="0"/>
              <a:t>I MIEJSCE              Robert Łyczko  za prace pt. „Kobieta w czerwieni”</a:t>
            </a:r>
          </a:p>
          <a:p>
            <a:r>
              <a:rPr lang="pl-PL" sz="1600" dirty="0"/>
              <a:t>II MIEJSCE            Elżbieta Kus     za prace „Chwile z </a:t>
            </a:r>
            <a:r>
              <a:rPr lang="pl-PL" sz="1600" dirty="0" err="1"/>
              <a:t>origami</a:t>
            </a:r>
            <a:r>
              <a:rPr lang="pl-PL" sz="1600" dirty="0"/>
              <a:t>”</a:t>
            </a:r>
          </a:p>
          <a:p>
            <a:r>
              <a:rPr lang="pl-PL" sz="1600" dirty="0"/>
              <a:t>III MIEJSCE           Maria Witt      za prace  „Słowianki”</a:t>
            </a:r>
          </a:p>
          <a:p>
            <a:endParaRPr lang="pl-PL" sz="1600" dirty="0"/>
          </a:p>
          <a:p>
            <a:r>
              <a:rPr lang="pl-PL" sz="1600" dirty="0"/>
              <a:t>WYRÓŻNIENIA</a:t>
            </a:r>
          </a:p>
          <a:p>
            <a:r>
              <a:rPr lang="pl-PL" sz="1600" dirty="0"/>
              <a:t>1. Tomasz Koba                 za zestaw prac „Balerina I” , „Balerina II”</a:t>
            </a:r>
          </a:p>
          <a:p>
            <a:r>
              <a:rPr lang="pl-PL" sz="1600" dirty="0"/>
              <a:t>2.Anna </a:t>
            </a:r>
            <a:r>
              <a:rPr lang="pl-PL" sz="1600" dirty="0" err="1"/>
              <a:t>Rząsa</a:t>
            </a:r>
            <a:r>
              <a:rPr lang="pl-PL" sz="1600" dirty="0"/>
              <a:t>                     za prace  „Portret dziewczyny”</a:t>
            </a:r>
          </a:p>
          <a:p>
            <a:r>
              <a:rPr lang="pl-PL" sz="1600" dirty="0"/>
              <a:t>3. Jadwiga </a:t>
            </a:r>
            <a:r>
              <a:rPr lang="pl-PL" sz="1600" dirty="0" err="1"/>
              <a:t>Lasocińska</a:t>
            </a:r>
            <a:r>
              <a:rPr lang="pl-PL" sz="1600" dirty="0"/>
              <a:t>      za prace „Hinduska”</a:t>
            </a:r>
          </a:p>
          <a:p>
            <a:endParaRPr lang="pl-PL" sz="1600" dirty="0"/>
          </a:p>
          <a:p>
            <a:r>
              <a:rPr lang="pl-PL" sz="1600" b="1" u="sng" dirty="0"/>
              <a:t>W kategorii rzeźby:</a:t>
            </a:r>
          </a:p>
          <a:p>
            <a:r>
              <a:rPr lang="pl-PL" sz="1600" dirty="0"/>
              <a:t>I MIEJSCE         Ryszard Jóźwiak              za prace   „ Kobieta z chłopcem”</a:t>
            </a:r>
          </a:p>
          <a:p>
            <a:r>
              <a:rPr lang="pl-PL" sz="1600" dirty="0"/>
              <a:t>II MIEJSCE       Ryszard Jóźwiak              za prace  „Kobieta z drewnem”</a:t>
            </a:r>
          </a:p>
          <a:p>
            <a:r>
              <a:rPr lang="pl-PL" sz="1600" dirty="0"/>
              <a:t>III MIEJSCE      Bogdan Jaskuła               za prace   Kobieta z wiadrem”</a:t>
            </a:r>
          </a:p>
          <a:p>
            <a:endParaRPr lang="pl-PL" sz="1600" dirty="0"/>
          </a:p>
          <a:p>
            <a:r>
              <a:rPr lang="pl-PL" sz="1600" dirty="0"/>
              <a:t>WYRÓŻNIENIE</a:t>
            </a:r>
          </a:p>
          <a:p>
            <a:r>
              <a:rPr lang="pl-PL" sz="1600" dirty="0"/>
              <a:t>Bogdan Jaskuła   za pracę  „Akt”</a:t>
            </a:r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621" y="786306"/>
            <a:ext cx="822757" cy="8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OSIĄGNIĘCIA ZESPOŁÓW DZIAŁAJĄCYCH PRZY MGDK</a:t>
            </a:r>
            <a:endParaRPr lang="pl-PL" sz="2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843" y="763960"/>
            <a:ext cx="2717948" cy="1800200"/>
          </a:xfrm>
          <a:prstGeom prst="rect">
            <a:avLst/>
          </a:prstGeom>
        </p:spPr>
      </p:pic>
      <p:pic>
        <p:nvPicPr>
          <p:cNvPr id="8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123" y="2996952"/>
            <a:ext cx="2283077" cy="1512168"/>
          </a:xfrm>
        </p:spPr>
      </p:pic>
    </p:spTree>
    <p:extLst>
      <p:ext uri="{BB962C8B-B14F-4D97-AF65-F5344CB8AC3E}">
        <p14:creationId xmlns:p14="http://schemas.microsoft.com/office/powerpoint/2010/main" val="268262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OSIĄGNIĘCIA ZESPOŁÓW DZIAŁAJĄCYCH PRZY MGDK</a:t>
            </a:r>
            <a:endParaRPr lang="pl-PL" sz="2800" dirty="0"/>
          </a:p>
        </p:txBody>
      </p:sp>
      <p:pic>
        <p:nvPicPr>
          <p:cNvPr id="7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57775"/>
            <a:ext cx="1059618" cy="10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17624" y="1556792"/>
            <a:ext cx="8731696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u="sng" dirty="0"/>
              <a:t>Osiągnięcia kółka plastycznego:</a:t>
            </a:r>
          </a:p>
          <a:p>
            <a:pPr marL="0" indent="0">
              <a:buNone/>
            </a:pPr>
            <a:endParaRPr lang="pl-PL" sz="200" u="sng" dirty="0"/>
          </a:p>
          <a:p>
            <a:pPr marL="0" indent="0">
              <a:buNone/>
            </a:pPr>
            <a:endParaRPr lang="pl-PL" sz="200" u="sng" dirty="0"/>
          </a:p>
          <a:p>
            <a:pPr marL="0" indent="0">
              <a:buNone/>
            </a:pPr>
            <a:endParaRPr lang="pl-PL" sz="200" u="sng" dirty="0"/>
          </a:p>
          <a:p>
            <a:pPr marL="0" indent="0">
              <a:buNone/>
            </a:pPr>
            <a:endParaRPr lang="pl-PL" sz="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Weronika Szeliga: nagroda równorzędna w konkursie „</a:t>
            </a:r>
            <a:r>
              <a:rPr lang="pl-PL" sz="1600" dirty="0" err="1"/>
              <a:t>Glinolepy</a:t>
            </a:r>
            <a:r>
              <a:rPr lang="pl-PL" sz="1600" dirty="0"/>
              <a:t> 2021”</a:t>
            </a: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Zuzanna Lewandowska-Socha: nagroda równorzędna w konkursie „</a:t>
            </a:r>
            <a:r>
              <a:rPr lang="pl-PL" sz="1600" dirty="0" err="1"/>
              <a:t>Glinolepy</a:t>
            </a:r>
            <a:r>
              <a:rPr lang="pl-PL" sz="1600" dirty="0"/>
              <a:t> 2021”</a:t>
            </a:r>
          </a:p>
          <a:p>
            <a:pPr marL="0" indent="0">
              <a:buNone/>
            </a:pPr>
            <a:r>
              <a:rPr lang="pl-PL" sz="1800" dirty="0"/>
              <a:t>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3068960"/>
            <a:ext cx="451393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OSIĄGNIĘCIA ZESPOŁÓW DZIAŁAJĄCYCH PRZY MGDK</a:t>
            </a:r>
            <a:endParaRPr lang="pl-PL" sz="2800" dirty="0"/>
          </a:p>
        </p:txBody>
      </p:sp>
      <p:pic>
        <p:nvPicPr>
          <p:cNvPr id="7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555" y="988861"/>
            <a:ext cx="740889" cy="7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04800" y="1628800"/>
            <a:ext cx="8731696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u="sng" dirty="0"/>
              <a:t>Osiągnięcia warsztatów rękodzieła:</a:t>
            </a:r>
          </a:p>
          <a:p>
            <a:pPr marL="0" indent="0">
              <a:buNone/>
            </a:pPr>
            <a:r>
              <a:rPr lang="pl-PL" sz="1600" dirty="0"/>
              <a:t>W konkursie na „Wielkanocny stroik”</a:t>
            </a:r>
          </a:p>
          <a:p>
            <a:pPr marL="0" indent="0">
              <a:buNone/>
            </a:pPr>
            <a:endParaRPr lang="pl-PL" sz="1600" dirty="0"/>
          </a:p>
          <a:p>
            <a:pPr marL="0" lvl="0" indent="0">
              <a:buNone/>
            </a:pPr>
            <a:r>
              <a:rPr lang="pl-PL" sz="1400" b="1" u="sng" dirty="0"/>
              <a:t>KATEGORIA I </a:t>
            </a:r>
            <a:r>
              <a:rPr lang="pl-PL" sz="1400" dirty="0"/>
              <a:t>(</a:t>
            </a:r>
            <a:r>
              <a:rPr lang="pl-PL" sz="1600" dirty="0"/>
              <a:t>7 – 10 lat) </a:t>
            </a:r>
          </a:p>
          <a:p>
            <a:pPr marL="0" lvl="0" indent="0">
              <a:buNone/>
            </a:pPr>
            <a:r>
              <a:rPr lang="pl-PL" sz="1400" b="1" dirty="0"/>
              <a:t>I miejsce – </a:t>
            </a:r>
            <a:r>
              <a:rPr lang="pl-PL" sz="1400" dirty="0"/>
              <a:t>Szeliga Tymoteusz – grupa z os. Styków</a:t>
            </a:r>
          </a:p>
          <a:p>
            <a:pPr marL="0" lvl="0" indent="0">
              <a:buNone/>
            </a:pPr>
            <a:r>
              <a:rPr lang="pl-PL" sz="1400" b="1" dirty="0"/>
              <a:t>Wyróżnienie – </a:t>
            </a:r>
            <a:r>
              <a:rPr lang="pl-PL" sz="1400" dirty="0"/>
              <a:t>Białek Julia – grupa z Głogowa </a:t>
            </a:r>
            <a:r>
              <a:rPr lang="pl-PL" sz="1400" dirty="0" err="1"/>
              <a:t>Młp</a:t>
            </a:r>
            <a:r>
              <a:rPr lang="pl-PL" sz="1400" dirty="0"/>
              <a:t>.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b="1" u="sng" dirty="0"/>
              <a:t>KATEGORIA III</a:t>
            </a:r>
            <a:r>
              <a:rPr lang="pl-PL" sz="1400" b="1" dirty="0"/>
              <a:t> (</a:t>
            </a:r>
            <a:r>
              <a:rPr lang="pl-PL" sz="1400" dirty="0"/>
              <a:t>15 – 18 lat)  </a:t>
            </a:r>
            <a:br>
              <a:rPr lang="pl-PL" sz="1400" dirty="0"/>
            </a:br>
            <a:r>
              <a:rPr lang="pl-PL" sz="1400" b="1" dirty="0"/>
              <a:t>I miejsce – </a:t>
            </a:r>
            <a:r>
              <a:rPr lang="pl-PL" sz="1400" dirty="0"/>
              <a:t>Szeliga Oliwia – grupa z os. Styków</a:t>
            </a:r>
          </a:p>
          <a:p>
            <a:pPr marL="0" indent="0">
              <a:buNone/>
            </a:pPr>
            <a:endParaRPr lang="pl-PL" sz="1400" dirty="0"/>
          </a:p>
          <a:p>
            <a:pPr marL="0" lvl="0" indent="0">
              <a:buNone/>
            </a:pPr>
            <a:r>
              <a:rPr lang="pl-PL" sz="1400" b="1" u="sng" dirty="0"/>
              <a:t>KATEGORIA IV</a:t>
            </a:r>
            <a:r>
              <a:rPr lang="pl-PL" sz="1400" dirty="0"/>
              <a:t>  (18+)</a:t>
            </a:r>
            <a:br>
              <a:rPr lang="pl-PL" sz="1400" b="1" dirty="0"/>
            </a:br>
            <a:r>
              <a:rPr lang="pl-PL" sz="1400" b="1" dirty="0"/>
              <a:t>II miejsce – </a:t>
            </a:r>
            <a:r>
              <a:rPr lang="pl-PL" sz="1400" dirty="0"/>
              <a:t>Lis Barbara – grupa z Głogowa </a:t>
            </a:r>
            <a:r>
              <a:rPr lang="pl-PL" sz="1400" dirty="0" err="1"/>
              <a:t>Młp</a:t>
            </a:r>
            <a:r>
              <a:rPr lang="pl-PL" sz="1400" dirty="0"/>
              <a:t>.</a:t>
            </a:r>
            <a:br>
              <a:rPr lang="pl-PL" sz="1400" b="1" dirty="0"/>
            </a:br>
            <a:r>
              <a:rPr lang="pl-PL" sz="1400" b="1" dirty="0"/>
              <a:t>III miejsce – </a:t>
            </a:r>
            <a:r>
              <a:rPr lang="pl-PL" sz="1400" dirty="0"/>
              <a:t>Bernacka Agnieszka – grupa z Bud Głogowskich</a:t>
            </a:r>
          </a:p>
          <a:p>
            <a:pPr marL="0" lvl="0" indent="0">
              <a:buNone/>
            </a:pPr>
            <a:r>
              <a:rPr lang="pl-PL" sz="1400" b="1" dirty="0"/>
              <a:t>III miejsce – </a:t>
            </a:r>
            <a:r>
              <a:rPr lang="pl-PL" sz="1400" dirty="0" err="1"/>
              <a:t>Rembisz</a:t>
            </a:r>
            <a:r>
              <a:rPr lang="pl-PL" sz="1400" dirty="0"/>
              <a:t> Agnieszka – grupa z Wysokiej Głogowskiej</a:t>
            </a:r>
          </a:p>
          <a:p>
            <a:pPr marL="0" lvl="0" indent="0">
              <a:buNone/>
            </a:pPr>
            <a:endParaRPr lang="pl-PL" sz="1400" b="1" dirty="0"/>
          </a:p>
          <a:p>
            <a:pPr marL="0" lvl="0" indent="0">
              <a:buNone/>
            </a:pPr>
            <a:r>
              <a:rPr lang="pl-PL" sz="1400" b="1" dirty="0"/>
              <a:t>NAGRODA BURMISTRZA GŁOGOWA MAŁOPOLSKIEGO </a:t>
            </a:r>
          </a:p>
          <a:p>
            <a:pPr marL="0" lvl="0" indent="0">
              <a:buNone/>
            </a:pPr>
            <a:r>
              <a:rPr lang="pl-PL" sz="1400" dirty="0" err="1"/>
              <a:t>Ochał</a:t>
            </a:r>
            <a:r>
              <a:rPr lang="pl-PL" sz="1400" dirty="0"/>
              <a:t> Wanda – grupa z Bud Głogowskich</a:t>
            </a:r>
          </a:p>
          <a:p>
            <a:pPr marL="0" lvl="0" indent="0">
              <a:buNone/>
            </a:pPr>
            <a:endParaRPr lang="pl-PL" sz="1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77" y="1556792"/>
            <a:ext cx="3586385" cy="28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2156917"/>
            <a:ext cx="8503920" cy="40083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700" dirty="0"/>
              <a:t>Spektakl teatralny „Sprawiedliwi” </a:t>
            </a:r>
            <a:br>
              <a:rPr lang="pl-PL" sz="1700" dirty="0"/>
            </a:br>
            <a:r>
              <a:rPr lang="pl-PL" sz="1700" dirty="0"/>
              <a:t>– Historia rodziny </a:t>
            </a:r>
            <a:r>
              <a:rPr lang="pl-PL" sz="1700" dirty="0" err="1"/>
              <a:t>Ulmów</a:t>
            </a:r>
            <a:endParaRPr lang="pl-PL" sz="1700" dirty="0"/>
          </a:p>
          <a:p>
            <a:pPr marL="342900" indent="-342900">
              <a:buFont typeface="+mj-lt"/>
              <a:buAutoNum type="arabicPeriod"/>
            </a:pPr>
            <a:r>
              <a:rPr lang="pl-PL" sz="1700" dirty="0"/>
              <a:t>Spektakl teatralny „Na pokuszenie”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/>
              <a:t>Spotkanie promujące książkę „Ostatnie Bezkrólewie”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/>
              <a:t>Spektakl teatralny „Cohen”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/>
              <a:t>Warsztaty dla AGT „Tworzymy zegary”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700" dirty="0"/>
              <a:t>Odbiór Nagrody Oskara Kolberga przez Henryka Marszała</a:t>
            </a:r>
          </a:p>
          <a:p>
            <a:pPr marL="0" indent="0">
              <a:buNone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101669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814855"/>
            <a:ext cx="2267744" cy="151351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835" y="2415990"/>
            <a:ext cx="2448084" cy="163387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253" y="4558129"/>
            <a:ext cx="2792864" cy="186398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704" y="4524128"/>
            <a:ext cx="2843808" cy="18979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68" y="4524128"/>
            <a:ext cx="2866295" cy="1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467" y="-235785"/>
            <a:ext cx="8534400" cy="758952"/>
          </a:xfrm>
        </p:spPr>
        <p:txBody>
          <a:bodyPr>
            <a:normAutofit/>
          </a:bodyPr>
          <a:lstStyle/>
          <a:p>
            <a:r>
              <a:rPr lang="pl-PL" sz="2000" b="1" dirty="0"/>
              <a:t>WAŻNIEJSZE  IMPREZY I KONCERTY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75124" y="2392203"/>
            <a:ext cx="8503920" cy="40083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pl-PL" sz="2000" dirty="0"/>
              <a:t>Półkolonia letnia „WAKACJE 2021 w gminie Głogów </a:t>
            </a:r>
            <a:r>
              <a:rPr lang="pl-PL" sz="2000" dirty="0" err="1"/>
              <a:t>Młp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/>
              <a:t>– trzy turnusy</a:t>
            </a:r>
          </a:p>
          <a:p>
            <a:pPr marL="0" indent="0">
              <a:buNone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64" y="3172260"/>
            <a:ext cx="1961656" cy="35417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529200"/>
            <a:ext cx="2443652" cy="17009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667" y="3179889"/>
            <a:ext cx="1961656" cy="353910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478" y="483685"/>
            <a:ext cx="2618340" cy="173506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464" y="3185055"/>
            <a:ext cx="1956458" cy="356354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35" y="3179889"/>
            <a:ext cx="1956458" cy="356354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666" y="2492896"/>
            <a:ext cx="1185636" cy="215570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3" y="1364772"/>
            <a:ext cx="2031891" cy="10392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4639" y="3172260"/>
            <a:ext cx="1277493" cy="1224136"/>
          </a:xfrm>
          <a:prstGeom prst="rect">
            <a:avLst/>
          </a:prstGeom>
        </p:spPr>
      </p:pic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967" y="616687"/>
            <a:ext cx="822234" cy="8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021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3964" y="2883261"/>
            <a:ext cx="8503920" cy="40083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pl-PL" sz="1700" dirty="0"/>
              <a:t>Spektakl teatralny „Tysiąc franków Norwida”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pl-PL" sz="1700" dirty="0"/>
              <a:t>Dni Głogowa Małopolskiego – Gwiazdą Kamil Bednarek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pl-PL" sz="1700" dirty="0"/>
              <a:t>Koncert finałowy Radio Biwak – Gwiazdą Ray Wilson </a:t>
            </a:r>
            <a:br>
              <a:rPr lang="pl-PL" sz="1700" dirty="0"/>
            </a:br>
            <a:r>
              <a:rPr lang="pl-PL" sz="1700" dirty="0"/>
              <a:t>– wokalista legendarnej grupy Genesis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101669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587" y="931548"/>
            <a:ext cx="2699792" cy="180187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280" y="4642824"/>
            <a:ext cx="2677886" cy="178658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63" y="931548"/>
            <a:ext cx="2522060" cy="168325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64" y="4623427"/>
            <a:ext cx="2621995" cy="174994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149" y="2883261"/>
            <a:ext cx="2540667" cy="35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17204"/>
            <a:ext cx="8503920" cy="40083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pl-PL" sz="1700" dirty="0"/>
              <a:t>Festiwal Polskiej Twórczości Bluesowej </a:t>
            </a:r>
          </a:p>
          <a:p>
            <a:pPr marL="0" indent="0">
              <a:buNone/>
            </a:pPr>
            <a:r>
              <a:rPr lang="pl-PL" sz="1700" dirty="0"/>
              <a:t>       „Ziemia dzieciństwa” - Warsztaty </a:t>
            </a:r>
            <a:r>
              <a:rPr lang="pl-PL" sz="1700" dirty="0" err="1"/>
              <a:t>wokalno</a:t>
            </a:r>
            <a:r>
              <a:rPr lang="pl-PL" sz="1700" dirty="0"/>
              <a:t> – instrumentalne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pl-PL" sz="1700" dirty="0"/>
              <a:t>Recital – Marek Bałata z zespołem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pl-PL" sz="1700" dirty="0"/>
              <a:t>Spotkanie z cyklu „Z dziejów Głogowa”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pl-PL" sz="1700" dirty="0"/>
              <a:t>Koncert zespołu Łubu-Dubu w Brzegu</a:t>
            </a:r>
          </a:p>
          <a:p>
            <a:pPr marL="0" indent="0">
              <a:buNone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9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043" y="908731"/>
            <a:ext cx="846531" cy="8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814" y="2742704"/>
            <a:ext cx="2664296" cy="37678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438" y="3501008"/>
            <a:ext cx="1996273" cy="282885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187" y="1249142"/>
            <a:ext cx="2081261" cy="138853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871" y="5304247"/>
            <a:ext cx="2010015" cy="134050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280829"/>
            <a:ext cx="2737843" cy="18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992" y="-13847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727351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09992" y="2060848"/>
            <a:ext cx="8503920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15"/>
            </a:pPr>
            <a:r>
              <a:rPr lang="pl-PL" sz="1600" dirty="0"/>
              <a:t>X Głogowski Przegląd Kapel i Śpiewaków Ludowych „Wykopki 2021”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pl-PL" sz="1600" dirty="0"/>
              <a:t>XIII Wojewódzki Przegląd Taneczny „Roztańczona jesień 2021”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pl-PL" sz="1600" dirty="0"/>
              <a:t>Dzień gier planszowych – „Cała Polska gra w planszówki”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pl-PL" sz="1600" dirty="0"/>
              <a:t>Warsztaty dla Środowiskowego Domu Pomocy z Wysokiej Głogowskiej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pl-PL" sz="1600" dirty="0"/>
              <a:t>Uroczystości 103 Rocznicy Odzyskania Niepodległości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pl-PL" sz="1600" dirty="0"/>
              <a:t>Koncert jubileuszowy - X-lecie dorosłej grupy Zespołu Pieśni i Tańca „HANKA”</a:t>
            </a:r>
          </a:p>
          <a:p>
            <a:pPr marL="514350" indent="-514350">
              <a:buFont typeface="+mj-lt"/>
              <a:buAutoNum type="arabicPeriod" startAt="15"/>
            </a:pPr>
            <a:endParaRPr lang="pl-PL" sz="1600" dirty="0"/>
          </a:p>
          <a:p>
            <a:pPr marL="514350" indent="-514350">
              <a:buFont typeface="+mj-lt"/>
              <a:buAutoNum type="arabicPeriod" startAt="15"/>
            </a:pPr>
            <a:endParaRPr lang="pl-PL" sz="1600" dirty="0"/>
          </a:p>
          <a:p>
            <a:pPr marL="514350" indent="-514350">
              <a:buFont typeface="+mj-lt"/>
              <a:buAutoNum type="arabicPeriod" startAt="15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18" y="3861048"/>
            <a:ext cx="3097703" cy="14401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737819"/>
            <a:ext cx="2297726" cy="13441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6" y="1661465"/>
            <a:ext cx="1728192" cy="17973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198" y="3858148"/>
            <a:ext cx="2898290" cy="135253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324" y="5235452"/>
            <a:ext cx="3384376" cy="144965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94" y="5239606"/>
            <a:ext cx="2915816" cy="14401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12" y="559165"/>
            <a:ext cx="2166888" cy="144620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902" y="3927233"/>
            <a:ext cx="1442050" cy="20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8022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280" y="1828408"/>
            <a:ext cx="8503920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21"/>
            </a:pPr>
            <a:r>
              <a:rPr lang="pl-PL" sz="1600" dirty="0"/>
              <a:t>Upamiętnienie Policjantów zamordowanych przez NKWD, referaty, koncert Szkoły Muzycznej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/>
              <a:t>Mikołajkowy koncert charytatywny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/>
              <a:t>Promocja książki o Głogowie z Archiwum Państwowego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/>
              <a:t>Kiermasze bożonarodzeniowe</a:t>
            </a:r>
          </a:p>
          <a:p>
            <a:pPr marL="514350" indent="-514350">
              <a:buFont typeface="+mj-lt"/>
              <a:buAutoNum type="arabicPeriod" startAt="21"/>
            </a:pPr>
            <a:r>
              <a:rPr lang="pl-PL" sz="1600" dirty="0"/>
              <a:t>Wystawa AGT „Żywioły” w G2A Arena w Jasionce</a:t>
            </a:r>
          </a:p>
          <a:p>
            <a:pPr marL="514350" indent="-514350">
              <a:buFont typeface="+mj-lt"/>
              <a:buAutoNum type="arabicPeriod" startAt="21"/>
            </a:pPr>
            <a:endParaRPr lang="pl-PL" sz="1600" dirty="0"/>
          </a:p>
          <a:p>
            <a:pPr marL="514350" indent="-514350">
              <a:buFont typeface="+mj-lt"/>
              <a:buAutoNum type="arabicPeriod" startAt="21"/>
            </a:pPr>
            <a:endParaRPr lang="pl-PL" sz="1600" dirty="0"/>
          </a:p>
          <a:p>
            <a:pPr marL="514350" indent="-514350">
              <a:buFont typeface="+mj-lt"/>
              <a:buAutoNum type="arabicPeriod" startAt="21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116" y="2114802"/>
            <a:ext cx="2724433" cy="16809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645024"/>
            <a:ext cx="2783266" cy="14565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243" y="3446295"/>
            <a:ext cx="2398112" cy="15887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589" y="4844059"/>
            <a:ext cx="2825486" cy="18767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20" y="4941166"/>
            <a:ext cx="2403847" cy="168252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268" y="3550765"/>
            <a:ext cx="2483768" cy="164509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5035000"/>
            <a:ext cx="2467100" cy="16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882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7472" y="2018553"/>
            <a:ext cx="8503920" cy="50703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6"/>
            </a:pPr>
            <a:r>
              <a:rPr lang="pl-PL" sz="1600" dirty="0"/>
              <a:t>Zabawa andrzejkowa z zespołem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pl-PL" sz="1600" dirty="0"/>
              <a:t>Wystawa „</a:t>
            </a:r>
            <a:r>
              <a:rPr lang="pl-PL" sz="1600" dirty="0" err="1"/>
              <a:t>Diamond</a:t>
            </a:r>
            <a:r>
              <a:rPr lang="pl-PL" sz="1600" dirty="0"/>
              <a:t> painting” w G2A Arena w Jasionce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pl-PL" sz="1600" dirty="0"/>
              <a:t>Spotkanie z Wojciechem </a:t>
            </a:r>
            <a:r>
              <a:rPr lang="pl-PL" sz="1600" dirty="0" err="1"/>
              <a:t>Sumlińskim</a:t>
            </a:r>
            <a:r>
              <a:rPr lang="pl-PL" sz="1600" dirty="0"/>
              <a:t> – dziennikarzem śledczym, publicystą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pl-PL" sz="1600" dirty="0"/>
              <a:t>Gminny wieczór kolęd 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pl-PL" sz="1600" dirty="0"/>
              <a:t>XXX Wojewódzki przegląd teatrów jasełkowych</a:t>
            </a:r>
          </a:p>
          <a:p>
            <a:pPr marL="342900" indent="-342900">
              <a:buFont typeface="+mj-lt"/>
              <a:buAutoNum type="arabicPeriod" startAt="26"/>
            </a:pPr>
            <a:r>
              <a:rPr lang="pl-PL" sz="1600" dirty="0"/>
              <a:t>Ferie zimowe 2022 w gminie Głogów </a:t>
            </a:r>
            <a:r>
              <a:rPr lang="pl-PL" sz="1600" dirty="0" err="1"/>
              <a:t>Młp</a:t>
            </a:r>
            <a:r>
              <a:rPr lang="pl-PL" sz="1600" dirty="0"/>
              <a:t>.</a:t>
            </a:r>
          </a:p>
          <a:p>
            <a:pPr marL="342900" indent="-342900">
              <a:buFont typeface="+mj-lt"/>
              <a:buAutoNum type="arabicPeriod" startAt="26"/>
            </a:pPr>
            <a:endParaRPr lang="pl-PL" sz="1600" dirty="0"/>
          </a:p>
          <a:p>
            <a:pPr marL="342900" indent="-342900">
              <a:buFont typeface="+mj-lt"/>
              <a:buAutoNum type="arabicPeriod" startAt="26"/>
            </a:pPr>
            <a:endParaRPr lang="pl-PL" sz="1600" dirty="0"/>
          </a:p>
          <a:p>
            <a:pPr marL="342900" indent="-342900">
              <a:buFont typeface="+mj-lt"/>
              <a:buAutoNum type="arabicPeriod" startAt="26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870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12" y="787780"/>
            <a:ext cx="1503088" cy="150308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1"/>
          <a:stretch/>
        </p:blipFill>
        <p:spPr>
          <a:xfrm>
            <a:off x="3578064" y="4678180"/>
            <a:ext cx="5328592" cy="198799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872" y="2699734"/>
            <a:ext cx="2303784" cy="153757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132" y="3534394"/>
            <a:ext cx="2070544" cy="138190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425" y="3834068"/>
            <a:ext cx="2529173" cy="16882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6" y="4438440"/>
            <a:ext cx="1575262" cy="22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3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ZAJĘCIA STAŁE</a:t>
            </a:r>
          </a:p>
        </p:txBody>
      </p:sp>
      <p:pic>
        <p:nvPicPr>
          <p:cNvPr id="4" name="Picture 2" descr="W:\9) loga\NOWE LOGO MGDK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521" y="980728"/>
            <a:ext cx="1058958" cy="10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7544" y="2204864"/>
            <a:ext cx="53285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STAN NA KWIECIEŃ 2022 </a:t>
            </a:r>
            <a:r>
              <a:rPr lang="pl-PL" sz="2000" b="1" dirty="0"/>
              <a:t>Ogółem: </a:t>
            </a:r>
            <a:r>
              <a:rPr lang="pl-PL" sz="2400" dirty="0"/>
              <a:t>zajęć tygodniowo </a:t>
            </a:r>
            <a:r>
              <a:rPr lang="pl-PL" sz="2400" b="1" dirty="0"/>
              <a:t>62</a:t>
            </a:r>
          </a:p>
          <a:p>
            <a:endParaRPr lang="pl-PL" dirty="0"/>
          </a:p>
          <a:p>
            <a:r>
              <a:rPr lang="pl-PL" sz="2000" b="1" dirty="0"/>
              <a:t>W tym</a:t>
            </a:r>
            <a:r>
              <a:rPr lang="pl-PL" sz="2000" dirty="0"/>
              <a:t>: </a:t>
            </a:r>
            <a:r>
              <a:rPr lang="pl-PL" sz="2400" dirty="0"/>
              <a:t>w Głogowie Małopolskim </a:t>
            </a:r>
            <a:r>
              <a:rPr lang="pl-PL" sz="2400" b="1" dirty="0"/>
              <a:t>55</a:t>
            </a:r>
          </a:p>
          <a:p>
            <a:r>
              <a:rPr lang="pl-PL" sz="2400" dirty="0"/>
              <a:t>	 na terenie Gminy </a:t>
            </a:r>
            <a:r>
              <a:rPr lang="pl-PL" sz="2400" b="1" dirty="0"/>
              <a:t>7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817539"/>
            <a:ext cx="3096852" cy="12705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2184400"/>
            <a:ext cx="2987824" cy="14117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140" y="3766489"/>
            <a:ext cx="3275856" cy="18002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71" y="4195098"/>
            <a:ext cx="4608512" cy="230425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51" y="532708"/>
            <a:ext cx="2381692" cy="15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0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232" y="-11619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92232" y="1690833"/>
            <a:ext cx="8503920" cy="50703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2"/>
            </a:pPr>
            <a:r>
              <a:rPr lang="pl-PL" sz="1600" dirty="0"/>
              <a:t>Warsztaty robienia kwiatów z bibuły do palm wielkanocnych</a:t>
            </a:r>
          </a:p>
          <a:p>
            <a:pPr marL="342900" indent="-342900">
              <a:buFont typeface="+mj-lt"/>
              <a:buAutoNum type="arabicPeriod" startAt="32"/>
            </a:pPr>
            <a:r>
              <a:rPr lang="pl-PL" sz="1600" dirty="0"/>
              <a:t>Dzień kobiet na wesoło czyli Góralskie Show na Dzień Kobiet</a:t>
            </a:r>
          </a:p>
          <a:p>
            <a:pPr marL="0" indent="0">
              <a:buNone/>
            </a:pPr>
            <a:endParaRPr lang="pl-PL" sz="1600" dirty="0"/>
          </a:p>
          <a:p>
            <a:pPr marL="342900" indent="-342900">
              <a:buFont typeface="+mj-lt"/>
              <a:buAutoNum type="arabicPeriod" startAt="31"/>
            </a:pPr>
            <a:endParaRPr lang="pl-PL" sz="1600" dirty="0"/>
          </a:p>
          <a:p>
            <a:pPr marL="342900" indent="-342900">
              <a:buFont typeface="+mj-lt"/>
              <a:buAutoNum type="arabicPeriod" startAt="31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763" y="720080"/>
            <a:ext cx="894474" cy="8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32" y="4399717"/>
            <a:ext cx="1526788" cy="22053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17786"/>
            <a:ext cx="1631864" cy="230777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779" y="4544210"/>
            <a:ext cx="3188709" cy="189517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458218"/>
            <a:ext cx="2911166" cy="194149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847" y="4499981"/>
            <a:ext cx="3059832" cy="204216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07" y="2538139"/>
            <a:ext cx="3098403" cy="17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7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232" y="-11619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WAŻNIEJSZE  IMPREZY I KONCERTY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2712" y="3357563"/>
            <a:ext cx="8503920" cy="50703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34"/>
            </a:pPr>
            <a:r>
              <a:rPr lang="pl-PL" sz="1600" dirty="0"/>
              <a:t>Kiermasze wielkanocne na terenie gminy Głogów </a:t>
            </a:r>
            <a:r>
              <a:rPr lang="pl-PL" sz="1600" dirty="0" err="1"/>
              <a:t>Młp</a:t>
            </a:r>
            <a:r>
              <a:rPr lang="pl-PL" sz="1600" dirty="0"/>
              <a:t>.</a:t>
            </a:r>
          </a:p>
          <a:p>
            <a:pPr marL="342900" indent="-342900">
              <a:buFont typeface="+mj-lt"/>
              <a:buAutoNum type="arabicPeriod" startAt="34"/>
            </a:pPr>
            <a:r>
              <a:rPr lang="pl-PL" sz="1600" dirty="0"/>
              <a:t>Kiermasz wielkanocny w głogowskim rynku</a:t>
            </a:r>
          </a:p>
          <a:p>
            <a:pPr marL="342900" indent="-342900">
              <a:buFont typeface="+mj-lt"/>
              <a:buAutoNum type="arabicPeriod" startAt="34"/>
            </a:pPr>
            <a:endParaRPr lang="pl-PL" sz="1600" dirty="0"/>
          </a:p>
          <a:p>
            <a:pPr marL="342900" indent="-342900">
              <a:buFont typeface="+mj-lt"/>
              <a:buAutoNum type="arabicPeriod" startAt="34"/>
            </a:pPr>
            <a:endParaRPr lang="pl-PL" sz="1600" dirty="0"/>
          </a:p>
          <a:p>
            <a:pPr marL="342900" indent="-342900">
              <a:buFont typeface="+mj-lt"/>
              <a:buAutoNum type="arabicPeriod" startAt="34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763" y="720080"/>
            <a:ext cx="894474" cy="89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858" y="836712"/>
            <a:ext cx="2832513" cy="187608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563" y="2780928"/>
            <a:ext cx="2843808" cy="188356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87" y="1430570"/>
            <a:ext cx="2390975" cy="151477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753" y="1673944"/>
            <a:ext cx="3054224" cy="158417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32" y="4216128"/>
            <a:ext cx="2428212" cy="164294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1030" y="4232948"/>
            <a:ext cx="2531774" cy="177098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0595" y="4941169"/>
            <a:ext cx="3440087" cy="15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KONKURSY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5788" y="1463636"/>
            <a:ext cx="6768752" cy="49531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/>
              <a:t>Wielkanocny stroik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Polskie stroje ludowe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Ptasia stołówka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Ptasie osiedle w Parku Grabina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Konkurs na projekt gry planszowej związanej z gminą Głogów </a:t>
            </a:r>
            <a:r>
              <a:rPr lang="pl-PL" sz="1600" dirty="0" err="1"/>
              <a:t>Młp</a:t>
            </a:r>
            <a:r>
              <a:rPr lang="pl-PL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Mój śmieszny zwierzak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Słodkie faworki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Kobieta w malarstwie i rzeźbie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Panna Marzanna i Pan </a:t>
            </a:r>
            <a:r>
              <a:rPr lang="pl-PL" sz="1600" dirty="0" err="1"/>
              <a:t>Marzaniok</a:t>
            </a: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338" y="233212"/>
            <a:ext cx="1296551" cy="18727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497" y="2428524"/>
            <a:ext cx="1321863" cy="18580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88" y="4245830"/>
            <a:ext cx="1314806" cy="17530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89" y="4941167"/>
            <a:ext cx="1254436" cy="16725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78" y="4231697"/>
            <a:ext cx="1238705" cy="167053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384" y="4813640"/>
            <a:ext cx="1272884" cy="180010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438" y="4179709"/>
            <a:ext cx="1253987" cy="177450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338" y="4560859"/>
            <a:ext cx="1331022" cy="173362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437" y="835745"/>
            <a:ext cx="1253987" cy="17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97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7662"/>
            <a:ext cx="3600400" cy="2384680"/>
          </a:xfrm>
        </p:spPr>
      </p:pic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569827"/>
            <a:ext cx="1060205" cy="10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170" y="277662"/>
            <a:ext cx="3673910" cy="23846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128" y="3364630"/>
            <a:ext cx="4139952" cy="276099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474" y="3499653"/>
            <a:ext cx="1761709" cy="26381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24" y="3176675"/>
            <a:ext cx="2618939" cy="1734621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579928" y="2409668"/>
            <a:ext cx="8534400" cy="758952"/>
          </a:xfrm>
        </p:spPr>
        <p:txBody>
          <a:bodyPr>
            <a:normAutofit/>
          </a:bodyPr>
          <a:lstStyle/>
          <a:p>
            <a:r>
              <a:rPr lang="pl-PL" sz="2000" b="1" dirty="0"/>
              <a:t>ROZSTRZYGNIĘCIA KONKURSÓW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2711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WYSTAWY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10441" y="152590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>
                <a:solidFill>
                  <a:schemeClr val="bg2">
                    <a:lumMod val="50000"/>
                  </a:schemeClr>
                </a:solidFill>
              </a:rPr>
              <a:t>SALA WYSTAW MGDK</a:t>
            </a:r>
          </a:p>
          <a:p>
            <a:pPr marL="0" indent="0">
              <a:buNone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176" y="848097"/>
            <a:ext cx="915602" cy="9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10441" y="1762635"/>
            <a:ext cx="8659688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„Kobieta oczami kobiety”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malarstwa – Roderyk Wolski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fotografii „Ziemia tyczyńska w obiektywie”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AGT „Żywioły”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o Kresach Wschodnich „Historie (nie)znane – ludzie (nie)zapomniani…”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malarstwa – Janina Dziadura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klubu malarstwa Uniwersytetu Trzeciego Wieku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fotografii grupy „Dokumentalni” z Wojewódzkiego Domu Kultury w Rzeszowie</a:t>
            </a:r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65" y="4504356"/>
            <a:ext cx="1319107" cy="18654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360" y="4576364"/>
            <a:ext cx="1269898" cy="17934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546" y="4576364"/>
            <a:ext cx="1267855" cy="179340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867" y="4574147"/>
            <a:ext cx="1307467" cy="18294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290" y="4574147"/>
            <a:ext cx="1353803" cy="18294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77" y="4545101"/>
            <a:ext cx="1353685" cy="18919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131" y="250133"/>
            <a:ext cx="1214361" cy="183054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65" y="50167"/>
            <a:ext cx="1260957" cy="179929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849" y="903832"/>
            <a:ext cx="1220379" cy="17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3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651" y="3573016"/>
            <a:ext cx="3922722" cy="2628449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038563" cy="135021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256" y="233373"/>
            <a:ext cx="2350117" cy="155657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9" y="1592177"/>
            <a:ext cx="2727837" cy="180674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544" y="233373"/>
            <a:ext cx="4026045" cy="1512058"/>
          </a:xfrm>
          <a:prstGeom prst="rect">
            <a:avLst/>
          </a:prstGeom>
        </p:spPr>
      </p:pic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666" y="1301371"/>
            <a:ext cx="978282" cy="9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38" y="1620646"/>
            <a:ext cx="2743094" cy="181685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61610"/>
            <a:ext cx="3923928" cy="2598965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3400703" y="2459486"/>
            <a:ext cx="2281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SALA WYSTAW</a:t>
            </a:r>
          </a:p>
          <a:p>
            <a:pPr algn="ctr"/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MGDK</a:t>
            </a:r>
          </a:p>
        </p:txBody>
      </p:sp>
    </p:spTree>
    <p:extLst>
      <p:ext uri="{BB962C8B-B14F-4D97-AF65-F5344CB8AC3E}">
        <p14:creationId xmlns:p14="http://schemas.microsoft.com/office/powerpoint/2010/main" val="1895417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408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WYSTAWY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34274" y="1458702"/>
            <a:ext cx="5633870" cy="47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>
                <a:solidFill>
                  <a:schemeClr val="bg2">
                    <a:lumMod val="50000"/>
                  </a:schemeClr>
                </a:solidFill>
              </a:rPr>
              <a:t>MAŁA GALERIA MGDK</a:t>
            </a:r>
          </a:p>
          <a:p>
            <a:pPr marL="0" indent="0">
              <a:buNone/>
            </a:pPr>
            <a:endParaRPr lang="pl-PL" sz="24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42256" y="1700808"/>
            <a:ext cx="8496944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„Panna Marzana – Pożegnanie zimy”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„Przejścia”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 „Wielkanocny stroik”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 „Polskie stroje ludowe”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„Ptasie osiedle w parku grabina”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 „Ptasia stołówka”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malarstwa – Irena Żak - </a:t>
            </a:r>
            <a:r>
              <a:rPr lang="pl-PL" sz="1600" dirty="0" err="1"/>
              <a:t>Hałdys</a:t>
            </a:r>
            <a:endParaRPr lang="pl-PL" sz="1600" dirty="0"/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pokonkursowa  „Mój śmieszny zwierzak”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„</a:t>
            </a:r>
            <a:r>
              <a:rPr lang="pl-PL" sz="1600" dirty="0" err="1"/>
              <a:t>Diamond</a:t>
            </a:r>
            <a:r>
              <a:rPr lang="pl-PL" sz="1600" dirty="0"/>
              <a:t> painting”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dekorowanych zegarów – AGT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/>
              <a:t>Wystawa prac wykonanych przez uczestników terapii zajęciowej</a:t>
            </a:r>
          </a:p>
          <a:p>
            <a:pPr marL="0" indent="0">
              <a:buNone/>
            </a:pPr>
            <a:r>
              <a:rPr lang="pl-PL" sz="1600" dirty="0"/>
              <a:t>       „Caritas” w Kolbuszowej z filią w Cmolasie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pl-PL" sz="1600" dirty="0"/>
              <a:t>„Mała Ojczyzna w obiektywie ucznia – gmina Głogów </a:t>
            </a:r>
            <a:r>
              <a:rPr lang="pl-PL" sz="1600" dirty="0" err="1"/>
              <a:t>Młp</a:t>
            </a:r>
            <a:r>
              <a:rPr lang="pl-PL" sz="1600" dirty="0"/>
              <a:t>.”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pl-PL" sz="1600" dirty="0"/>
              <a:t>Wystawa walentynkowa „Walentynkowe serca”</a:t>
            </a:r>
          </a:p>
          <a:p>
            <a:pPr marL="342900" indent="-342900">
              <a:buFont typeface="+mj-lt"/>
              <a:buAutoNum type="arabicPeriod" startAt="12"/>
            </a:pPr>
            <a:endParaRPr lang="pl-PL" sz="1600" dirty="0"/>
          </a:p>
          <a:p>
            <a:pPr marL="342900" indent="-342900">
              <a:buFont typeface="+mj-lt"/>
              <a:buAutoNum type="arabicPeriod" startAt="12"/>
            </a:pPr>
            <a:endParaRPr lang="pl-PL" sz="1600" dirty="0"/>
          </a:p>
          <a:p>
            <a:pPr marL="342900" indent="-342900">
              <a:buFont typeface="+mj-lt"/>
              <a:buAutoNum type="arabicPeriod" startAt="12"/>
            </a:pP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35906"/>
            <a:ext cx="1301097" cy="18384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1" y="272764"/>
            <a:ext cx="1276330" cy="184358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100" y="2288342"/>
            <a:ext cx="1332691" cy="186073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607" y="2426956"/>
            <a:ext cx="1264508" cy="182651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241" y="4501858"/>
            <a:ext cx="1376747" cy="19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408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WYSTAWY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34274" y="1458702"/>
            <a:ext cx="5633870" cy="47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>
                <a:solidFill>
                  <a:schemeClr val="bg2">
                    <a:lumMod val="50000"/>
                  </a:schemeClr>
                </a:solidFill>
              </a:rPr>
              <a:t>MAŁA GALERIA MGDK</a:t>
            </a:r>
          </a:p>
          <a:p>
            <a:pPr marL="0" indent="0">
              <a:buNone/>
            </a:pPr>
            <a:endParaRPr lang="pl-PL" sz="24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0872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7544" y="2045653"/>
            <a:ext cx="8496944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71000"/>
              <a:buFont typeface="+mj-lt"/>
              <a:buAutoNum type="arabicPeriod" startAt="14"/>
            </a:pPr>
            <a:r>
              <a:rPr lang="pl-PL" sz="1600" dirty="0"/>
              <a:t>Wystawa –  „Dziecięce drzewko szczęścia”</a:t>
            </a:r>
          </a:p>
          <a:p>
            <a:pPr marL="342900" indent="-342900">
              <a:buSzPct val="71000"/>
              <a:buFont typeface="+mj-lt"/>
              <a:buAutoNum type="arabicPeriod" startAt="14"/>
            </a:pPr>
            <a:r>
              <a:rPr lang="pl-PL" sz="1600" dirty="0"/>
              <a:t>Wystawa – „</a:t>
            </a:r>
            <a:r>
              <a:rPr lang="pl-PL" sz="1600" dirty="0" err="1"/>
              <a:t>Makrama</a:t>
            </a:r>
            <a:r>
              <a:rPr lang="pl-PL" sz="1600" dirty="0"/>
              <a:t> – łapacze snów”</a:t>
            </a:r>
          </a:p>
          <a:p>
            <a:pPr marL="342900" indent="-342900">
              <a:buSzPct val="71000"/>
              <a:buFont typeface="+mj-lt"/>
              <a:buAutoNum type="arabicPeriod" startAt="14"/>
            </a:pPr>
            <a:r>
              <a:rPr lang="pl-PL" sz="1600" dirty="0"/>
              <a:t>Wystawa ozdób bożonarodzeniowych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pl-PL" sz="1600" dirty="0"/>
              <a:t>Wystawa plenery AGT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pl-PL" sz="1600" dirty="0"/>
              <a:t>Wystawa pokonkursowa – „Kobieta w malarstwie i rzeźbie”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pl-PL" sz="1600" dirty="0"/>
              <a:t>Wystawa pokonkursowa – „Panna Marzanna i Pan </a:t>
            </a:r>
            <a:r>
              <a:rPr lang="pl-PL" sz="1600" dirty="0" err="1"/>
              <a:t>Marzaniok</a:t>
            </a:r>
            <a:r>
              <a:rPr lang="pl-PL" sz="1600" dirty="0"/>
              <a:t>”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pl-PL" sz="1600" dirty="0"/>
              <a:t>Wystawa wielkanocna</a:t>
            </a:r>
          </a:p>
          <a:p>
            <a:pPr marL="342900" indent="-342900">
              <a:buFont typeface="+mj-lt"/>
              <a:buAutoNum type="arabicPeriod" startAt="17"/>
            </a:pPr>
            <a:endParaRPr lang="pl-PL" sz="1600" dirty="0"/>
          </a:p>
          <a:p>
            <a:pPr marL="342900" indent="-342900">
              <a:buFont typeface="+mj-lt"/>
              <a:buAutoNum type="arabicPeriod" startAt="17"/>
            </a:pPr>
            <a:endParaRPr lang="pl-PL" sz="1600" dirty="0"/>
          </a:p>
          <a:p>
            <a:pPr marL="342900" indent="-342900">
              <a:buFont typeface="+mj-lt"/>
              <a:buAutoNum type="arabicPeriod" startAt="17"/>
            </a:pPr>
            <a:endParaRPr lang="pl-PL" sz="1600" dirty="0"/>
          </a:p>
          <a:p>
            <a:pPr marL="342900" indent="-342900">
              <a:buFont typeface="+mj-lt"/>
              <a:buAutoNum type="arabicPeriod" startAt="17"/>
            </a:pP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33098"/>
            <a:ext cx="2392242" cy="16595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773" y="2294863"/>
            <a:ext cx="1449669" cy="20608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74" y="4622913"/>
            <a:ext cx="1356400" cy="19592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14" y="4636541"/>
            <a:ext cx="1376889" cy="19888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351" y="4644604"/>
            <a:ext cx="1394986" cy="197271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82" y="4635094"/>
            <a:ext cx="1415657" cy="200246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484" y="4569127"/>
            <a:ext cx="1430873" cy="20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55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68" y="2190004"/>
            <a:ext cx="2842763" cy="14935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286" y="1399785"/>
            <a:ext cx="2955860" cy="195777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42" y="4057602"/>
            <a:ext cx="3412813" cy="22604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1" y="532535"/>
            <a:ext cx="2323698" cy="153907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449" y="3640287"/>
            <a:ext cx="3870697" cy="267274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909" y="156634"/>
            <a:ext cx="4442958" cy="1530767"/>
          </a:xfrm>
          <a:prstGeom prst="rect">
            <a:avLst/>
          </a:prstGeom>
        </p:spPr>
      </p:pic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166" y="1484784"/>
            <a:ext cx="811667" cy="8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3073031" y="2457752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u="sng" dirty="0">
                <a:solidFill>
                  <a:schemeClr val="bg2">
                    <a:lumMod val="50000"/>
                  </a:schemeClr>
                </a:solidFill>
              </a:rPr>
              <a:t>MAŁA GALERIA MGDK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142" y="3057130"/>
            <a:ext cx="2352997" cy="11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19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4087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WYSTAWY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463636"/>
            <a:ext cx="8064896" cy="4778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>
                <a:solidFill>
                  <a:schemeClr val="bg2">
                    <a:lumMod val="50000"/>
                  </a:schemeClr>
                </a:solidFill>
              </a:rPr>
              <a:t>Hol kinowy MGDK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/>
              <a:t>Wystawa „Policja w służbie Niepodległej”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/>
              <a:t>Wystawa prac gminnego konkursu historycznego „2021 – Rok Grupy </a:t>
            </a:r>
            <a:r>
              <a:rPr lang="pl-PL" sz="1600" dirty="0" err="1"/>
              <a:t>Ładosia</a:t>
            </a:r>
            <a:r>
              <a:rPr lang="pl-PL" sz="1600" dirty="0"/>
              <a:t>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600" dirty="0"/>
              <a:t>Wystawa pokonkursowa – „Słodkie faworki”</a:t>
            </a:r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1600" dirty="0"/>
          </a:p>
          <a:p>
            <a:pPr marL="457200" indent="-457200">
              <a:buFont typeface="+mj-lt"/>
              <a:buAutoNum type="arabicPeriod"/>
            </a:pPr>
            <a:endParaRPr lang="pl-PL" sz="24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94" y="828803"/>
            <a:ext cx="987610" cy="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7544" y="2045653"/>
            <a:ext cx="8496944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16"/>
            </a:pPr>
            <a:endParaRPr lang="pl-PL" sz="1600" dirty="0"/>
          </a:p>
          <a:p>
            <a:pPr marL="342900" indent="-342900">
              <a:buFont typeface="+mj-lt"/>
              <a:buAutoNum type="arabicPeriod" startAt="16"/>
            </a:pPr>
            <a:endParaRPr lang="pl-PL" sz="1600" dirty="0"/>
          </a:p>
          <a:p>
            <a:pPr marL="342900" indent="-342900">
              <a:buFont typeface="+mj-lt"/>
              <a:buAutoNum type="arabicPeriod" startAt="16"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627" y="3406698"/>
            <a:ext cx="1944216" cy="275012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99" y="3357563"/>
            <a:ext cx="1944217" cy="27501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931" y="3372162"/>
            <a:ext cx="1956137" cy="28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876" y="9547"/>
            <a:ext cx="8842248" cy="870920"/>
          </a:xfrm>
        </p:spPr>
        <p:txBody>
          <a:bodyPr>
            <a:noAutofit/>
          </a:bodyPr>
          <a:lstStyle/>
          <a:p>
            <a:r>
              <a:rPr lang="pl-PL" sz="2800" b="1" dirty="0"/>
              <a:t>GRUPY I ZESPOŁY DZIAŁAJĄCE PRZY MGDK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2615" y="3468240"/>
            <a:ext cx="85039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Aktywna Grupa Twórców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Chór Męski Gloria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Gminna Orkiestra Dęta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Grupa Teatralna ,,Hrabia von Trupki”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Grupa Teatralna Niespodziewanego </a:t>
            </a:r>
          </a:p>
          <a:p>
            <a:pPr marL="0" indent="0">
              <a:buNone/>
            </a:pPr>
            <a:r>
              <a:rPr lang="pl-PL" sz="2000" dirty="0"/>
              <a:t>       ,,Antynuda”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sz="2000" dirty="0"/>
              <a:t>Kapela Przewrotniacy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4822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292" y="1298581"/>
            <a:ext cx="2782475" cy="16550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313" y="1124744"/>
            <a:ext cx="3138649" cy="20349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562" y="4713866"/>
            <a:ext cx="3844205" cy="184957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068609"/>
            <a:ext cx="2506449" cy="15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412" y="547788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pl-PL" sz="2800" b="1" u="sng" dirty="0">
                <a:solidFill>
                  <a:schemeClr val="bg2">
                    <a:lumMod val="50000"/>
                  </a:schemeClr>
                </a:solidFill>
              </a:rPr>
              <a:t>WERNISAŻE / FINISAŻE</a:t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2411" y="2119908"/>
            <a:ext cx="8597475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Finisaż wystawy Ireny Żak – </a:t>
            </a:r>
            <a:r>
              <a:rPr lang="pl-PL" sz="2000" dirty="0" err="1"/>
              <a:t>Hałdys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Finisaż</a:t>
            </a:r>
            <a:r>
              <a:rPr lang="pl-PL" sz="2000" dirty="0"/>
              <a:t> wystawy fotografii „Ziemia tyczyńska w obiektywie”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Finisaż</a:t>
            </a:r>
            <a:r>
              <a:rPr lang="pl-PL" sz="2000" dirty="0"/>
              <a:t> wystawy AGT „Żywioły”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Finisaż</a:t>
            </a:r>
            <a:r>
              <a:rPr lang="pl-PL" sz="2000" dirty="0"/>
              <a:t> wystawy prac Klubu Malarstwa Uniwersytetu Trzeciego Wieku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Planowany Finisaż wystawy fotografii grupy „Dokumentalni”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  <a:p>
            <a:pPr marL="457200" indent="-457200">
              <a:buFont typeface="+mj-lt"/>
              <a:buAutoNum type="arabicPeriod"/>
            </a:pPr>
            <a:endParaRPr lang="pl-PL" sz="1800" dirty="0"/>
          </a:p>
          <a:p>
            <a:pPr marL="0" indent="0">
              <a:buNone/>
            </a:pPr>
            <a:endParaRPr lang="pl-PL" sz="26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620" y="933754"/>
            <a:ext cx="1009284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4386964"/>
            <a:ext cx="3301783" cy="22507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38" y="240971"/>
            <a:ext cx="2638937" cy="17478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150" y="1252523"/>
            <a:ext cx="2223382" cy="14726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88" y="4437112"/>
            <a:ext cx="3211824" cy="21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5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876" y="0"/>
            <a:ext cx="8842248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WOJEWÓDZKIE KONKURSY PLASTYCZNE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69596" cy="4572000"/>
          </a:xfrm>
        </p:spPr>
        <p:txBody>
          <a:bodyPr>
            <a:normAutofit/>
          </a:bodyPr>
          <a:lstStyle/>
          <a:p>
            <a:r>
              <a:rPr lang="pl-PL" sz="2000" dirty="0"/>
              <a:t>X Wojewódzki Przegląd Twórczości Nieprofesjonalnej „Patrząc i Widząc” 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758952"/>
            <a:ext cx="843594" cy="8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985" y="2181333"/>
            <a:ext cx="3056030" cy="42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0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612" y="265095"/>
            <a:ext cx="9022776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PLENERY ARTYSTYCZNE </a:t>
            </a:r>
            <a:br>
              <a:rPr lang="pl-PL" sz="2800" b="1" dirty="0"/>
            </a:br>
            <a:r>
              <a:rPr lang="pl-PL" sz="2800" b="1" dirty="0"/>
              <a:t>AKTYWNEJ GRUPY TWÓRCÓW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083" y="1024047"/>
            <a:ext cx="745833" cy="7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52" y="3861048"/>
            <a:ext cx="4082548" cy="2296433"/>
          </a:xfrm>
          <a:prstGeom prst="rect">
            <a:avLst/>
          </a:prstGeom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88655" y="1844824"/>
            <a:ext cx="8794733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pl-PL" sz="1800" dirty="0"/>
              <a:t>Plener w Tomaszowie Lubelskim organizowany </a:t>
            </a:r>
          </a:p>
          <a:p>
            <a:pPr marL="0" indent="0">
              <a:buNone/>
            </a:pPr>
            <a:r>
              <a:rPr lang="pl-PL" sz="1800" dirty="0"/>
              <a:t>        przez Miejski Dom Kultury w Kolbuszowej</a:t>
            </a:r>
          </a:p>
          <a:p>
            <a:pPr marL="0" indent="0">
              <a:buNone/>
            </a:pPr>
            <a:endParaRPr lang="pl-PL" sz="1800" dirty="0"/>
          </a:p>
          <a:p>
            <a:pPr marL="457200" indent="-457200">
              <a:buFont typeface="+mj-lt"/>
              <a:buAutoNum type="arabicPeriod" startAt="2"/>
            </a:pPr>
            <a:r>
              <a:rPr lang="pl-PL" sz="1800" dirty="0"/>
              <a:t>Plener „Piękno natury i architektury” organizowany </a:t>
            </a:r>
          </a:p>
          <a:p>
            <a:pPr marL="0" indent="0">
              <a:buNone/>
            </a:pPr>
            <a:r>
              <a:rPr lang="pl-PL" sz="1800" dirty="0"/>
              <a:t>        przez  Miejsko Gminny Ośrodek Kultury, Sportu i Rekreacji w Sokołowie </a:t>
            </a:r>
            <a:r>
              <a:rPr lang="pl-PL" sz="1800" dirty="0" err="1"/>
              <a:t>Młp</a:t>
            </a:r>
            <a:r>
              <a:rPr lang="pl-PL" sz="1800" dirty="0"/>
              <a:t>.</a:t>
            </a:r>
            <a:endParaRPr lang="pl-PL" sz="2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6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13" y="3834757"/>
            <a:ext cx="3655141" cy="2322724"/>
          </a:xfrm>
        </p:spPr>
      </p:pic>
    </p:spTree>
    <p:extLst>
      <p:ext uri="{BB962C8B-B14F-4D97-AF65-F5344CB8AC3E}">
        <p14:creationId xmlns:p14="http://schemas.microsoft.com/office/powerpoint/2010/main" val="202916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435" y="3081854"/>
            <a:ext cx="3428989" cy="227114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612" y="265095"/>
            <a:ext cx="9022776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PLENERY ARTYSTYCZNE </a:t>
            </a:r>
            <a:br>
              <a:rPr lang="pl-PL" sz="2800" b="1" dirty="0"/>
            </a:br>
            <a:r>
              <a:rPr lang="pl-PL" sz="2800" b="1" dirty="0"/>
              <a:t>AKTYWNEJ GRUPY TWÓRCÓW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998010"/>
            <a:ext cx="891491" cy="8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41" y="3068960"/>
            <a:ext cx="3398703" cy="2251089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261729" y="2060848"/>
            <a:ext cx="8503920" cy="4572000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pl-PL" sz="2000" dirty="0"/>
              <a:t>Plener nad Soliną organizowany </a:t>
            </a:r>
          </a:p>
          <a:p>
            <a:pPr marL="0" indent="0">
              <a:buNone/>
            </a:pPr>
            <a:r>
              <a:rPr lang="pl-PL" sz="2000" dirty="0"/>
              <a:t>      przez Miejsko Gminny Dom Kultury im. F. Kotuli w Głogowie </a:t>
            </a:r>
            <a:r>
              <a:rPr lang="pl-PL" sz="2000" dirty="0" err="1"/>
              <a:t>Młp</a:t>
            </a:r>
            <a:r>
              <a:rPr lang="pl-PL" sz="2000" dirty="0"/>
              <a:t>.</a:t>
            </a:r>
          </a:p>
          <a:p>
            <a:pPr marL="457200" indent="-457200">
              <a:buFont typeface="+mj-lt"/>
              <a:buAutoNum type="arabicPeriod" startAt="3"/>
            </a:pPr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458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Projekcje Filmowe w MGDK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1688516"/>
            <a:ext cx="850392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Seanse filmowe „Kino wraca do Głogowa” dla dzieci i dorosłych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Projekcje filmowe dla </a:t>
            </a:r>
            <a:r>
              <a:rPr lang="pl-PL" sz="2000" dirty="0" err="1"/>
              <a:t>ZERiI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Projekcje filmowe dla „Senior Wigor”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Projekcje filmowe dla Środowiskowego Domu Samopomocy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Seanse filmowe dla przedszkoli, szkół podstawowych oraz zespołów działających przy MGDK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Seanse filmowe w języku ukraińskim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061" y="875584"/>
            <a:ext cx="813878" cy="8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902" y="4206870"/>
            <a:ext cx="1874656" cy="26511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549" y="3974516"/>
            <a:ext cx="1957168" cy="27678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97" y="3861048"/>
            <a:ext cx="1986973" cy="28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91736" cy="830960"/>
          </a:xfrm>
        </p:spPr>
        <p:txBody>
          <a:bodyPr>
            <a:noAutofit/>
          </a:bodyPr>
          <a:lstStyle/>
          <a:p>
            <a:r>
              <a:rPr lang="pl-PL" sz="2800" b="1" dirty="0"/>
              <a:t>PONADTO GRUPY DZIAŁAJACE POD PATRONATEM MGDK UŚWIETNIAJĄ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8503920" cy="4572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000" dirty="0"/>
              <a:t> imprezy i akademie szkolne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000" dirty="0"/>
              <a:t> spotkania w całej gminnie, jubileusze, rocznice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pl-PL" sz="2000" dirty="0"/>
              <a:t> imprezy plenerowe, itp.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096" y="1019600"/>
            <a:ext cx="843594" cy="8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2646491"/>
            <a:ext cx="2664554" cy="19933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110" y="4202832"/>
            <a:ext cx="2694389" cy="16561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340" y="4639854"/>
            <a:ext cx="2908800" cy="193848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924944"/>
            <a:ext cx="2500144" cy="162693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273" y="4347440"/>
            <a:ext cx="3114858" cy="193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7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POZYSKANE FINANSE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280" y="1623665"/>
            <a:ext cx="8503920" cy="5339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500" b="1" dirty="0"/>
              <a:t>FINANSE POZYSKANE PRZEZ MGDK do końca kwietnia 2022</a:t>
            </a:r>
          </a:p>
          <a:p>
            <a:pPr marL="0" indent="0" algn="ctr">
              <a:buNone/>
            </a:pPr>
            <a:endParaRPr lang="pl-PL" sz="2000" b="1" dirty="0"/>
          </a:p>
          <a:p>
            <a:r>
              <a:rPr lang="pl-PL" sz="2500" b="1" dirty="0"/>
              <a:t>Dotacje spoza Gminy: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500" u="sng" dirty="0"/>
              <a:t>Dofinansowanie Ministerstwa Kultury i Dziedzictwa Narodowego:</a:t>
            </a:r>
            <a:r>
              <a:rPr lang="pl-PL" sz="2500" b="1" dirty="0"/>
              <a:t> </a:t>
            </a:r>
            <a:r>
              <a:rPr lang="pl-PL" sz="2500" b="1" u="sng" dirty="0"/>
              <a:t>87 000,00 złotych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2500" b="1" dirty="0"/>
              <a:t>minimalny wymagany wkład własny: </a:t>
            </a:r>
            <a:r>
              <a:rPr lang="pl-PL" sz="2500" b="1" u="sng" dirty="0"/>
              <a:t>powyżej 20%</a:t>
            </a:r>
            <a:endParaRPr lang="pl-PL" sz="2500" dirty="0"/>
          </a:p>
          <a:p>
            <a:pPr marL="0" indent="0">
              <a:lnSpc>
                <a:spcPct val="170000"/>
              </a:lnSpc>
              <a:buNone/>
            </a:pPr>
            <a:r>
              <a:rPr lang="pl-PL" sz="2500" b="1" dirty="0"/>
              <a:t>Całkowity koszt zadania: </a:t>
            </a:r>
            <a:r>
              <a:rPr lang="pl-PL" sz="2500" b="1" u="sng" dirty="0"/>
              <a:t>109 998,90 zł brutto</a:t>
            </a:r>
            <a:endParaRPr lang="pl-PL" sz="25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/>
              <a:t>Uzupełnienie nagłośnienia: </a:t>
            </a:r>
            <a:r>
              <a:rPr lang="pl-PL" sz="2000" dirty="0"/>
              <a:t>W wyniku zadania zakupiono nowoczesny system nagłośnieniowy do sali widowiskowej (z możliwością wykorzystania przy realizacji imprez plenerowych organizowanych przez Miejsko Gminny Dom Kultury).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/>
              <a:t>W skład systemu wchodzą:</a:t>
            </a:r>
            <a:r>
              <a:rPr lang="pl-PL" sz="2000" b="1" dirty="0"/>
              <a:t> </a:t>
            </a:r>
            <a:r>
              <a:rPr lang="pl-PL" sz="2000" dirty="0"/>
              <a:t>aktywne moduły szerokopasmowe </a:t>
            </a:r>
            <a:r>
              <a:rPr lang="pl-PL" sz="2000" dirty="0" err="1"/>
              <a:t>line</a:t>
            </a:r>
            <a:r>
              <a:rPr lang="pl-PL" sz="2000" dirty="0"/>
              <a:t> </a:t>
            </a:r>
            <a:r>
              <a:rPr lang="pl-PL" sz="2000" dirty="0" err="1"/>
              <a:t>array</a:t>
            </a:r>
            <a:r>
              <a:rPr lang="pl-PL" sz="2000" dirty="0"/>
              <a:t>, aktywne </a:t>
            </a:r>
            <a:r>
              <a:rPr lang="pl-PL" sz="2000" dirty="0" err="1"/>
              <a:t>subwoofery</a:t>
            </a:r>
            <a:r>
              <a:rPr lang="pl-PL" sz="2000" dirty="0"/>
              <a:t> z możliwością podwieszania z modułami systemu </a:t>
            </a:r>
            <a:r>
              <a:rPr lang="pl-PL" sz="2000" dirty="0" err="1"/>
              <a:t>line</a:t>
            </a:r>
            <a:r>
              <a:rPr lang="pl-PL" sz="2000" dirty="0"/>
              <a:t> </a:t>
            </a:r>
            <a:r>
              <a:rPr lang="pl-PL" sz="2000" dirty="0" err="1"/>
              <a:t>array</a:t>
            </a:r>
            <a:r>
              <a:rPr lang="pl-PL" sz="2000" dirty="0"/>
              <a:t>, oraz cały niezbędny osprzęt niezbędny do montażu, podłączenia i konfiguracji systemu (ramy, łączniki, osłony oraz zestaw kabli sygnałowych i napięciowych dedykowanych dla tego systemu).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b="1" dirty="0"/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293" y="789223"/>
            <a:ext cx="835413" cy="8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6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POZYSKANE FINANSE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5280" y="1623665"/>
            <a:ext cx="8503920" cy="5339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/>
              <a:t>FINANSE POZYSKANE PRZEZ MGDK </a:t>
            </a:r>
          </a:p>
          <a:p>
            <a:pPr marL="0" indent="0" algn="ctr">
              <a:buNone/>
            </a:pPr>
            <a:endParaRPr lang="pl-PL" sz="1900" b="1" dirty="0"/>
          </a:p>
          <a:p>
            <a:r>
              <a:rPr lang="pl-PL" sz="1900" b="1" dirty="0"/>
              <a:t>Dotacje spoza Gminy:</a:t>
            </a:r>
          </a:p>
          <a:p>
            <a:pPr marL="0" indent="0">
              <a:buNone/>
            </a:pPr>
            <a:r>
              <a:rPr lang="pl-PL" sz="1900" u="sng" dirty="0"/>
              <a:t>Dotacje ze Starostwa Powiatowego w Rzeszowie: 2000 zł </a:t>
            </a:r>
          </a:p>
          <a:p>
            <a:pPr marL="0" indent="0">
              <a:buNone/>
            </a:pPr>
            <a:endParaRPr lang="pl-PL" sz="1900" dirty="0"/>
          </a:p>
          <a:p>
            <a:pPr algn="ctr"/>
            <a:r>
              <a:rPr lang="pl-PL" sz="2000" b="1" dirty="0"/>
              <a:t>FINANSE POZYSKANE PRZEZ MGDK </a:t>
            </a:r>
          </a:p>
          <a:p>
            <a:pPr marL="0" indent="0" algn="ctr">
              <a:buNone/>
            </a:pPr>
            <a:r>
              <a:rPr lang="pl-PL" sz="2000" b="1" dirty="0"/>
              <a:t>w 2021 r.</a:t>
            </a:r>
          </a:p>
          <a:p>
            <a:pPr algn="ctr"/>
            <a:r>
              <a:rPr lang="pl-PL" sz="2000" dirty="0"/>
              <a:t>Dotacje spoza gminy:</a:t>
            </a:r>
          </a:p>
          <a:p>
            <a:pPr marL="0" indent="0" algn="ctr">
              <a:buNone/>
            </a:pPr>
            <a:r>
              <a:rPr lang="pl-PL" sz="2000" dirty="0"/>
              <a:t>2 500 zł ze Starostwa Powiatowego w Rzeszowie</a:t>
            </a:r>
          </a:p>
          <a:p>
            <a:pPr marL="0" indent="0" algn="ctr">
              <a:buNone/>
            </a:pPr>
            <a:endParaRPr lang="pl-PL" sz="2000" dirty="0"/>
          </a:p>
          <a:p>
            <a:pPr algn="ctr"/>
            <a:r>
              <a:rPr lang="pl-PL" sz="2000" b="1" u="sng" dirty="0"/>
              <a:t>Przychody własne: 136 438,50 zł</a:t>
            </a:r>
          </a:p>
          <a:p>
            <a:pPr marL="0" indent="0" algn="ctr">
              <a:buNone/>
            </a:pPr>
            <a:endParaRPr lang="pl-PL" sz="1900" b="1" dirty="0"/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293" y="789223"/>
            <a:ext cx="835413" cy="8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4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796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ZASOBY KADROWE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 11 osób –  </a:t>
            </a:r>
            <a:r>
              <a:rPr lang="pl-PL" dirty="0"/>
              <a:t>10 ¼ etatów</a:t>
            </a:r>
          </a:p>
          <a:p>
            <a:pPr marL="0" indent="0">
              <a:buNone/>
            </a:pPr>
            <a:r>
              <a:rPr lang="pl-PL" dirty="0"/>
              <a:t>w tym: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4 instruktorów </a:t>
            </a:r>
            <a:r>
              <a:rPr lang="pl-PL" dirty="0"/>
              <a:t>– 3 ½</a:t>
            </a:r>
            <a:r>
              <a:rPr lang="pl-PL" b="1" dirty="0"/>
              <a:t> </a:t>
            </a:r>
            <a:r>
              <a:rPr lang="pl-PL" dirty="0"/>
              <a:t>etatów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Dodatkowo: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b="1" dirty="0"/>
              <a:t>8 instruktorów </a:t>
            </a:r>
            <a:r>
              <a:rPr lang="pl-PL" dirty="0"/>
              <a:t>– umowy zlecenia</a:t>
            </a:r>
          </a:p>
        </p:txBody>
      </p:sp>
      <p:pic>
        <p:nvPicPr>
          <p:cNvPr id="7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95" y="891254"/>
            <a:ext cx="987610" cy="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6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8" descr="https://ud.interia.pl/html/getattach,mid,22132,mpid,5,uid,ea8de2daf59a7669,min,0,/IMG-20181130-WA0006.jpg,maxwidth,1920,maxheight,969?f=IMG-20181130-WA000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209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4126"/>
            <a:ext cx="8534400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ZAPRASZAMY NA NASZĄ STRONĘ INTERNETOWĄ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FF0000"/>
                </a:solidFill>
                <a:hlinkClick r:id="rId2"/>
              </a:rPr>
              <a:t>www.mgdk.pl</a:t>
            </a:r>
            <a:endParaRPr lang="pl-PL" dirty="0"/>
          </a:p>
          <a:p>
            <a:pPr marL="0" indent="0" algn="ctr">
              <a:buNone/>
            </a:pPr>
            <a:endParaRPr lang="pl-PL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4400" b="1" dirty="0">
              <a:solidFill>
                <a:srgbClr val="FF0000"/>
              </a:solidFill>
              <a:hlinkClick r:id="rId2"/>
            </a:endParaRPr>
          </a:p>
          <a:p>
            <a:pPr marL="0" indent="0" algn="ctr">
              <a:buNone/>
            </a:pPr>
            <a:endParaRPr lang="pl-PL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282" y="951437"/>
            <a:ext cx="665435" cy="6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6116" y="2060848"/>
            <a:ext cx="6595191" cy="430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001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63" y="-111939"/>
            <a:ext cx="9022776" cy="798912"/>
          </a:xfrm>
        </p:spPr>
        <p:txBody>
          <a:bodyPr>
            <a:noAutofit/>
          </a:bodyPr>
          <a:lstStyle/>
          <a:p>
            <a:r>
              <a:rPr lang="pl-PL" sz="2800" b="1" dirty="0"/>
              <a:t>GRUPY I ZESPOŁY DZIAŁAJĄCE PRZY MGDK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0040" y="1916832"/>
            <a:ext cx="85039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Zespół Pieśni i Tańca </a:t>
            </a:r>
            <a:r>
              <a:rPr lang="pl-PL" sz="2000" dirty="0" err="1"/>
              <a:t>Przewrotniacy</a:t>
            </a:r>
            <a:endParaRPr lang="pl-PL" sz="2000" dirty="0"/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Taniec nowoczesny – 4 grupy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Warsztaty rękodzieła – 7 grup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Zajęcia plastyczne – 4 grupy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Zespół muzyczny Łubu-Dubu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Zespół Pieśni i Tańca ,,Hanka”</a:t>
            </a:r>
          </a:p>
          <a:p>
            <a:pPr marL="0" indent="0">
              <a:buNone/>
            </a:pPr>
            <a:r>
              <a:rPr lang="pl-PL" sz="2000" dirty="0"/>
              <a:t>       – 7 grup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Grupa wokalna </a:t>
            </a:r>
            <a:r>
              <a:rPr lang="pl-PL" sz="2000" dirty="0" err="1"/>
              <a:t>ZPiT</a:t>
            </a:r>
            <a:r>
              <a:rPr lang="pl-PL" sz="2000" dirty="0"/>
              <a:t> „Hanka”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Kapela „Hanka”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Zajęcia szachowe – 4 grupy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Sekcja fotograficzna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pl-PL" sz="2000" dirty="0"/>
              <a:t>Zajęcia dla dzieci i młodzieży z Ukrainy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673890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892" y="651092"/>
            <a:ext cx="2307744" cy="15402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827" y="1765021"/>
            <a:ext cx="3431932" cy="15709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793" y="3369262"/>
            <a:ext cx="1673854" cy="236769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482" y="3541645"/>
            <a:ext cx="2746945" cy="154515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998" y="5153357"/>
            <a:ext cx="2741649" cy="157441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738875"/>
            <a:ext cx="2347448" cy="11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59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2800" b="1" dirty="0"/>
              <a:t>DZIĘKUJĘ ZA UWAGĘ !!!</a:t>
            </a:r>
          </a:p>
          <a:p>
            <a:pPr marL="0" indent="0" algn="ctr">
              <a:buNone/>
            </a:pPr>
            <a:endParaRPr lang="pl-PL" sz="2800" b="1" dirty="0"/>
          </a:p>
          <a:p>
            <a:pPr marL="0" indent="0" algn="ctr">
              <a:buNone/>
            </a:pPr>
            <a:endParaRPr lang="pl-PL" sz="2800" b="1" dirty="0"/>
          </a:p>
          <a:p>
            <a:pPr marL="0" indent="0" algn="ctr">
              <a:buNone/>
            </a:pPr>
            <a:r>
              <a:rPr lang="pl-PL" sz="1600" b="1" dirty="0"/>
              <a:t>Dariusz Lewandowski-Socha</a:t>
            </a:r>
          </a:p>
          <a:p>
            <a:pPr marL="0" indent="0" algn="ctr">
              <a:buNone/>
            </a:pPr>
            <a:r>
              <a:rPr lang="pl-PL" sz="1600" b="1" dirty="0"/>
              <a:t>Dyrektor</a:t>
            </a:r>
          </a:p>
          <a:p>
            <a:pPr marL="0" indent="0" algn="ctr">
              <a:buNone/>
            </a:pPr>
            <a:r>
              <a:rPr lang="pl-PL" sz="1600" b="1" dirty="0"/>
              <a:t>Miejsko Gminnego Domu Kultury</a:t>
            </a:r>
          </a:p>
          <a:p>
            <a:pPr marL="0" indent="0" algn="ctr">
              <a:buNone/>
            </a:pPr>
            <a:r>
              <a:rPr lang="pl-PL" sz="1600" b="1" dirty="0"/>
              <a:t>im. Franciszka Kotuli </a:t>
            </a:r>
          </a:p>
          <a:p>
            <a:pPr marL="0" indent="0" algn="ctr">
              <a:buNone/>
            </a:pPr>
            <a:r>
              <a:rPr lang="pl-PL" sz="1600" b="1" dirty="0"/>
              <a:t>w Głogowie Małopolskim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sz="24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1023078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6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GOŚCINNIE W MGDK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4800" y="1515755"/>
            <a:ext cx="85039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AA ,,Eden”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Al-Anon ,,Oaza”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Gabinet Logopedyczny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Punkt Porad Prawnych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Związek Emerytów, Rencistów i Inwalidów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Zespół muzyczny Paproszki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CODE Fun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Imperium techniki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Pilates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Tenis stołowy TTKF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Nauka języka polskiego dla Ukraińców</a:t>
            </a:r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438" y="982056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545" y="1824403"/>
            <a:ext cx="2856175" cy="19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4042" y="6612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WSPÓŁPRACA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7520" y="804165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Współpraca MGDK z:</a:t>
            </a:r>
            <a:endParaRPr lang="pl-PL" sz="200" dirty="0"/>
          </a:p>
          <a:p>
            <a:pPr marL="0" indent="0">
              <a:buNone/>
            </a:pPr>
            <a:endParaRPr lang="pl-PL" dirty="0"/>
          </a:p>
          <a:p>
            <a:r>
              <a:rPr lang="pl-PL" sz="2100" dirty="0"/>
              <a:t>innymi samorządami, w tym zagraniczna</a:t>
            </a:r>
          </a:p>
          <a:p>
            <a:r>
              <a:rPr lang="pl-PL" sz="2100" dirty="0"/>
              <a:t>Sołectwami</a:t>
            </a:r>
          </a:p>
          <a:p>
            <a:r>
              <a:rPr lang="pl-PL" sz="2100" dirty="0"/>
              <a:t>Biblioteką</a:t>
            </a:r>
          </a:p>
          <a:p>
            <a:r>
              <a:rPr lang="pl-PL" sz="2100" dirty="0"/>
              <a:t>Szkołą Muzyczną</a:t>
            </a:r>
          </a:p>
          <a:p>
            <a:r>
              <a:rPr lang="pl-PL" sz="2100" dirty="0"/>
              <a:t>Przedszkolami</a:t>
            </a:r>
          </a:p>
          <a:p>
            <a:r>
              <a:rPr lang="pl-PL" sz="2100" dirty="0"/>
              <a:t>Szkołami podstawowymi</a:t>
            </a:r>
          </a:p>
          <a:p>
            <a:r>
              <a:rPr lang="pl-PL" sz="2100" dirty="0"/>
              <a:t>Zespołem Szkół Ogólnokształcących</a:t>
            </a:r>
          </a:p>
          <a:p>
            <a:r>
              <a:rPr lang="pl-PL" sz="2100" dirty="0"/>
              <a:t>Kołami Gospodyń Wiejskich</a:t>
            </a:r>
          </a:p>
          <a:p>
            <a:r>
              <a:rPr lang="pl-PL" sz="2100" dirty="0"/>
              <a:t>Związkiem Emerytów, Rencistów i Inwalidów</a:t>
            </a:r>
          </a:p>
          <a:p>
            <a:r>
              <a:rPr lang="pl-PL" sz="2100" dirty="0"/>
              <a:t>grupą AA  </a:t>
            </a:r>
          </a:p>
          <a:p>
            <a:r>
              <a:rPr lang="pl-PL" sz="2100" dirty="0"/>
              <a:t>grupą Al-</a:t>
            </a:r>
            <a:r>
              <a:rPr lang="pl-PL" sz="2100" dirty="0" err="1"/>
              <a:t>Anon</a:t>
            </a:r>
            <a:endParaRPr lang="pl-PL" sz="2100" dirty="0"/>
          </a:p>
          <a:p>
            <a:r>
              <a:rPr lang="pl-PL" sz="2100" dirty="0"/>
              <a:t>Dziennym domem „Senior Wigor”</a:t>
            </a:r>
          </a:p>
          <a:p>
            <a:r>
              <a:rPr lang="pl-PL" sz="2100" dirty="0"/>
              <a:t>Środowiskowym Domem Samopomocy</a:t>
            </a:r>
          </a:p>
          <a:p>
            <a:r>
              <a:rPr lang="pl-PL" sz="2100" dirty="0"/>
              <a:t>Referatem Sportu i Rekreacji </a:t>
            </a:r>
            <a:r>
              <a:rPr lang="pl-PL" sz="2100" dirty="0" err="1"/>
              <a:t>UMiG</a:t>
            </a:r>
            <a:endParaRPr lang="pl-PL" sz="2100" dirty="0"/>
          </a:p>
          <a:p>
            <a:endParaRPr lang="pl-PL" dirty="0"/>
          </a:p>
        </p:txBody>
      </p:sp>
      <p:pic>
        <p:nvPicPr>
          <p:cNvPr id="6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437" y="198033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119" y="3140968"/>
            <a:ext cx="3060954" cy="20421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566" y="825080"/>
            <a:ext cx="3057556" cy="203988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999" y="4869160"/>
            <a:ext cx="2702768" cy="18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ZAJĘCIA STAŁE NA TERENIE GMINY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7333" y="1367298"/>
            <a:ext cx="8671167" cy="53250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u="sng" dirty="0">
                <a:solidFill>
                  <a:schemeClr val="bg2">
                    <a:lumMod val="50000"/>
                  </a:schemeClr>
                </a:solidFill>
              </a:rPr>
              <a:t>Głogów Małopolski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Aktywna Grupa Twórców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Grupa Teatralna Hrabia von Trupki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Grupa Teatralna Niespodziewanego ,,Antynuda”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Gminna Orkiestra Dęta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Taniec nowoczesny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Zajęcia plastyczne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Zespół Pieśni i Tańca „Hanka”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Grupa Wokalna Zespołu Pieśni i Tańca  „Hanka”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Kapela „Hanka”</a:t>
            </a:r>
          </a:p>
          <a:p>
            <a:pPr marL="0" indent="0">
              <a:buNone/>
            </a:pPr>
            <a:r>
              <a:rPr lang="pl-PL" sz="1800" dirty="0"/>
              <a:t>Warsztaty rękodzieła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Zajęcia szachowe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Sekcja fotograficzna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Zajęcia dla dzieci z Ukrainy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/>
              <a:t>Język polski dla Ukraińców</a:t>
            </a:r>
          </a:p>
          <a:p>
            <a:pPr marL="0" indent="0">
              <a:buNone/>
            </a:pPr>
            <a:endParaRPr lang="pl-PL" sz="200" dirty="0"/>
          </a:p>
          <a:p>
            <a:pPr marL="0" indent="0">
              <a:buNone/>
            </a:pPr>
            <a:r>
              <a:rPr lang="pl-PL" sz="1800" dirty="0" err="1"/>
              <a:t>Pilates</a:t>
            </a:r>
            <a:endParaRPr lang="pl-PL" sz="18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95" y="856141"/>
            <a:ext cx="987610" cy="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227" y="2809624"/>
            <a:ext cx="3202130" cy="18011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698" y="978508"/>
            <a:ext cx="3153552" cy="172819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4842010"/>
            <a:ext cx="5868144" cy="16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2364" y="32528"/>
            <a:ext cx="8534400" cy="758952"/>
          </a:xfrm>
        </p:spPr>
        <p:txBody>
          <a:bodyPr>
            <a:normAutofit/>
          </a:bodyPr>
          <a:lstStyle/>
          <a:p>
            <a:r>
              <a:rPr lang="pl-PL" sz="2800" b="1" dirty="0"/>
              <a:t>ZAJĘCIA STAŁE NA TERENIE GMINY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535644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u="sng" dirty="0">
                <a:solidFill>
                  <a:schemeClr val="bg2">
                    <a:lumMod val="50000"/>
                  </a:schemeClr>
                </a:solidFill>
              </a:rPr>
              <a:t>Budy Głogowskie</a:t>
            </a:r>
          </a:p>
          <a:p>
            <a:pPr marL="0" indent="0">
              <a:buNone/>
            </a:pPr>
            <a:r>
              <a:rPr lang="pl-PL" sz="2000" dirty="0"/>
              <a:t>Warsztaty rękodzieła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560" y="848607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195" y="2523565"/>
            <a:ext cx="2749534" cy="170093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868144" y="1454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Przewrotne</a:t>
            </a:r>
          </a:p>
          <a:p>
            <a:r>
              <a:rPr lang="pl-PL" sz="2000" dirty="0"/>
              <a:t>Kapela </a:t>
            </a:r>
            <a:r>
              <a:rPr lang="pl-PL" sz="2000" dirty="0" err="1"/>
              <a:t>Przewrotniacy</a:t>
            </a:r>
            <a:endParaRPr lang="pl-PL" sz="2000" dirty="0"/>
          </a:p>
          <a:p>
            <a:r>
              <a:rPr lang="pl-PL" sz="2000" dirty="0"/>
              <a:t>Zespół Pieśni i Tańca </a:t>
            </a:r>
          </a:p>
          <a:p>
            <a:r>
              <a:rPr lang="pl-PL" sz="2000" dirty="0" err="1"/>
              <a:t>Przewrotniacy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696" y="2850637"/>
            <a:ext cx="3395766" cy="13351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449441"/>
            <a:ext cx="3068402" cy="204579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387" y="4573372"/>
            <a:ext cx="3868377" cy="197691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3180" y="4275221"/>
            <a:ext cx="2448272" cy="225600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3" y="2468363"/>
            <a:ext cx="2044363" cy="24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3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58952"/>
          </a:xfrm>
        </p:spPr>
        <p:txBody>
          <a:bodyPr>
            <a:noAutofit/>
          </a:bodyPr>
          <a:lstStyle/>
          <a:p>
            <a:r>
              <a:rPr lang="pl-PL" sz="2800" b="1" dirty="0"/>
              <a:t>OSIĄGNIĘCIA ZESPOŁÓW DZIAŁAJĄCYCH PRZY MGDK</a:t>
            </a:r>
            <a:endParaRPr lang="pl-PL" sz="2800" dirty="0"/>
          </a:p>
        </p:txBody>
      </p:sp>
      <p:pic>
        <p:nvPicPr>
          <p:cNvPr id="4" name="Picture 2" descr="W:\9) loga\NOWE LOGO MGD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191" y="980728"/>
            <a:ext cx="1059618" cy="10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79188" y="242088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 err="1"/>
              <a:t>ZPiT</a:t>
            </a:r>
            <a:r>
              <a:rPr lang="pl-PL" sz="1800" dirty="0"/>
              <a:t> „Hanka” II miejsce w kategorii 18+ </a:t>
            </a:r>
          </a:p>
          <a:p>
            <a:pPr marL="0" indent="0">
              <a:buNone/>
            </a:pPr>
            <a:r>
              <a:rPr lang="pl-PL" sz="1800" dirty="0"/>
              <a:t>w XIII Wojewódzkim Przeglądzie Tanecznym „Roztańczona Jesień 2021”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935" y="740003"/>
            <a:ext cx="3070553" cy="204932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381" y="3486450"/>
            <a:ext cx="4500679" cy="282287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80515"/>
            <a:ext cx="4238477" cy="28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3561</TotalTime>
  <Words>1638</Words>
  <Application>Microsoft Office PowerPoint</Application>
  <PresentationFormat>Pokaz na ekranie (4:3)</PresentationFormat>
  <Paragraphs>378</Paragraphs>
  <Slides>40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6" baseType="lpstr">
      <vt:lpstr>Arial</vt:lpstr>
      <vt:lpstr>Calibri</vt:lpstr>
      <vt:lpstr>Georgia</vt:lpstr>
      <vt:lpstr>Wingdings</vt:lpstr>
      <vt:lpstr>Wingdings 2</vt:lpstr>
      <vt:lpstr>Miejski</vt:lpstr>
      <vt:lpstr>Miejsko Gminny Dom Kultury im. Franciszka Kotuli w Głogowie Małopolskim</vt:lpstr>
      <vt:lpstr>ZAJĘCIA STAŁE</vt:lpstr>
      <vt:lpstr>GRUPY I ZESPOŁY DZIAŁAJĄCE PRZY MGDK</vt:lpstr>
      <vt:lpstr>GRUPY I ZESPOŁY DZIAŁAJĄCE PRZY MGDK</vt:lpstr>
      <vt:lpstr>GOŚCINNIE W MGDK</vt:lpstr>
      <vt:lpstr>WSPÓŁPRACA</vt:lpstr>
      <vt:lpstr>ZAJĘCIA STAŁE NA TERENIE GMINY</vt:lpstr>
      <vt:lpstr>ZAJĘCIA STAŁE NA TERENIE GMINY</vt:lpstr>
      <vt:lpstr>OSIĄGNIĘCIA ZESPOŁÓW DZIAŁAJĄCYCH PRZY MGDK</vt:lpstr>
      <vt:lpstr>OSIĄGNIĘCIA ZESPOŁÓW DZIAŁAJĄCYCH PRZY MGDK</vt:lpstr>
      <vt:lpstr>OSIĄGNIĘCIA ZESPOŁÓW DZIAŁAJĄCYCH PRZY MGDK</vt:lpstr>
      <vt:lpstr>OSIĄGNIĘCIA ZESPOŁÓW DZIAŁAJĄCYCH PRZY MGDK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WAŻNIEJSZE  IMPREZY I KONCERTY</vt:lpstr>
      <vt:lpstr>KONKURSY</vt:lpstr>
      <vt:lpstr>ROZSTRZYGNIĘCIA KONKURSÓW</vt:lpstr>
      <vt:lpstr>WYSTAWY</vt:lpstr>
      <vt:lpstr>Prezentacja programu PowerPoint</vt:lpstr>
      <vt:lpstr>WYSTAWY</vt:lpstr>
      <vt:lpstr>WYSTAWY</vt:lpstr>
      <vt:lpstr>Prezentacja programu PowerPoint</vt:lpstr>
      <vt:lpstr>WYSTAWY</vt:lpstr>
      <vt:lpstr>   WERNISAŻE / FINISAŻE </vt:lpstr>
      <vt:lpstr>WOJEWÓDZKIE KONKURSY PLASTYCZNE</vt:lpstr>
      <vt:lpstr>PLENERY ARTYSTYCZNE  AKTYWNEJ GRUPY TWÓRCÓW</vt:lpstr>
      <vt:lpstr>PLENERY ARTYSTYCZNE  AKTYWNEJ GRUPY TWÓRCÓW</vt:lpstr>
      <vt:lpstr>Projekcje Filmowe w MGDK</vt:lpstr>
      <vt:lpstr>PONADTO GRUPY DZIAŁAJACE POD PATRONATEM MGDK UŚWIETNIAJĄ</vt:lpstr>
      <vt:lpstr>POZYSKANE FINANSE</vt:lpstr>
      <vt:lpstr>POZYSKANE FINANSE</vt:lpstr>
      <vt:lpstr>ZASOBY KADROWE</vt:lpstr>
      <vt:lpstr>ZAPRASZAMY NA NASZĄ STRONĘ INTERNETOWĄ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Miejsko Gminny Dom Kultury im. Franciszka Kotuli w G</dc:title>
  <dc:creator>sekretariat2</dc:creator>
  <cp:lastModifiedBy>Szymon Bawor</cp:lastModifiedBy>
  <cp:revision>280</cp:revision>
  <dcterms:created xsi:type="dcterms:W3CDTF">2019-04-02T14:01:55Z</dcterms:created>
  <dcterms:modified xsi:type="dcterms:W3CDTF">2022-05-04T06:42:43Z</dcterms:modified>
</cp:coreProperties>
</file>